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340" r:id="rId6"/>
    <p:sldId id="300" r:id="rId7"/>
    <p:sldId id="314" r:id="rId8"/>
    <p:sldId id="315" r:id="rId9"/>
    <p:sldId id="332" r:id="rId10"/>
    <p:sldId id="333" r:id="rId11"/>
    <p:sldId id="339" r:id="rId12"/>
    <p:sldId id="334" r:id="rId13"/>
    <p:sldId id="335" r:id="rId14"/>
    <p:sldId id="336" r:id="rId15"/>
    <p:sldId id="337" r:id="rId16"/>
    <p:sldId id="338" r:id="rId17"/>
    <p:sldId id="290" r:id="rId18"/>
    <p:sldId id="262" r:id="rId19"/>
    <p:sldId id="260" r:id="rId20"/>
    <p:sldId id="278" r:id="rId21"/>
    <p:sldId id="280" r:id="rId22"/>
    <p:sldId id="279" r:id="rId23"/>
    <p:sldId id="282" r:id="rId24"/>
    <p:sldId id="283" r:id="rId25"/>
    <p:sldId id="284" r:id="rId26"/>
    <p:sldId id="265" r:id="rId27"/>
    <p:sldId id="287" r:id="rId28"/>
    <p:sldId id="288" r:id="rId29"/>
    <p:sldId id="266" r:id="rId30"/>
    <p:sldId id="294" r:id="rId31"/>
    <p:sldId id="268" r:id="rId32"/>
    <p:sldId id="275" r:id="rId33"/>
    <p:sldId id="296" r:id="rId34"/>
    <p:sldId id="331" r:id="rId35"/>
    <p:sldId id="297" r:id="rId36"/>
    <p:sldId id="299" r:id="rId37"/>
    <p:sldId id="301" r:id="rId38"/>
    <p:sldId id="302" r:id="rId39"/>
    <p:sldId id="303" r:id="rId40"/>
    <p:sldId id="304" r:id="rId41"/>
    <p:sldId id="305" r:id="rId42"/>
    <p:sldId id="298" r:id="rId43"/>
    <p:sldId id="312" r:id="rId44"/>
    <p:sldId id="309" r:id="rId45"/>
    <p:sldId id="311" r:id="rId46"/>
    <p:sldId id="307" r:id="rId47"/>
    <p:sldId id="310" r:id="rId48"/>
    <p:sldId id="308" r:id="rId49"/>
    <p:sldId id="327" r:id="rId50"/>
    <p:sldId id="317" r:id="rId51"/>
    <p:sldId id="316" r:id="rId52"/>
    <p:sldId id="269" r:id="rId53"/>
    <p:sldId id="318" r:id="rId54"/>
    <p:sldId id="272" r:id="rId55"/>
    <p:sldId id="319" r:id="rId56"/>
    <p:sldId id="320" r:id="rId57"/>
    <p:sldId id="322" r:id="rId58"/>
    <p:sldId id="323" r:id="rId59"/>
    <p:sldId id="271" r:id="rId60"/>
    <p:sldId id="324" r:id="rId61"/>
    <p:sldId id="328" r:id="rId62"/>
    <p:sldId id="270" r:id="rId63"/>
    <p:sldId id="313" r:id="rId64"/>
    <p:sldId id="325" r:id="rId6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5/16/2018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5/16/2018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5/16/2018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5/16/2018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5/16/2018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5/16/2018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5/16/2018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ly/pipaintball" TargetMode="External"/><Relationship Id="rId2" Type="http://schemas.openxmlformats.org/officeDocument/2006/relationships/hyperlink" Target="mailto:btarlton@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raspberrypi.org/downloads/raspbian/"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fif"/></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commons.wikimedia.org/wiki/File:Red_Checkmark.svg" TargetMode="Externa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dafruit/Adafruit_Python_LED_Backpack" TargetMode="External"/><Relationship Id="rId4" Type="http://schemas.openxmlformats.org/officeDocument/2006/relationships/hyperlink" Target="https://learn.adafruit.com/matrix-7-segment-led-backpack-with-the-raspberry-pi/using-the-adafruit-librar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6.png"/><Relationship Id="rId7" Type="http://schemas.openxmlformats.org/officeDocument/2006/relationships/image" Target="../media/image48.jpe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hyperlink" Target="http://commons.wikimedia.org/wiki/file:additional_time.svg"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hyperlink" Target="http://classroomcomputerlab.wikispaces.com/the+night+sky" TargetMode="External"/><Relationship Id="rId2" Type="http://schemas.openxmlformats.org/officeDocument/2006/relationships/hyperlink" Target="https://pypi.python.org/pypi/paho-mqtt" TargetMode="Externa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www.flickr.com/photos/ichibod/2073251155/" TargetMode="External"/><Relationship Id="rId7" Type="http://schemas.openxmlformats.org/officeDocument/2006/relationships/image" Target="../media/image60.png"/><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64.png"/><Relationship Id="rId9" Type="http://schemas.openxmlformats.org/officeDocument/2006/relationships/hyperlink" Target="http://www.dexterposh.com/2015/01/powershell-rest-api-basic-cms-cmsurl.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espeak.sourceforge.net/"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flickr.com/photos/jasonliebigstuff/381829374/" TargetMode="External"/><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hyperlink" Target="https://creativecommons.org/licenses/by-nc/2.0/"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Y6h4PRMJcAs" TargetMode="External"/><Relationship Id="rId2" Type="http://schemas.openxmlformats.org/officeDocument/2006/relationships/hyperlink" Target="https://photos.app.goo.gl/BXAWD1BYMQ3NbYVK2"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hotos.app.goo.gl/1t9Jm3jFm6744uHn6" TargetMode="External"/><Relationship Id="rId2" Type="http://schemas.openxmlformats.org/officeDocument/2006/relationships/hyperlink" Target="https://photos.app.goo.gl/Vtt5InSJmdaWrx7m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photos.app.goo.gl/KViCx3rYraSH2ih1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mailto:btarlton@gmail.com" TargetMode="External"/><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hyperlink" Target="http://bit.ly/pipaintb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hyperlink" Target="https://www.amazon.com/gp/product/B01JS6QHWQ/ref=oh_aui_search_detailpage?ie=UTF8&amp;psc=1" TargetMode="External"/><Relationship Id="rId3" Type="http://schemas.openxmlformats.org/officeDocument/2006/relationships/hyperlink" Target="https://www.raspberrypi.org/" TargetMode="External"/><Relationship Id="rId7" Type="http://schemas.openxmlformats.org/officeDocument/2006/relationships/hyperlink" Target="https://www.amazon.com/gp/product/B001MSS6CS/ref=oh_aui_search_detailpage?ie=UTF8&amp;psc=1" TargetMode="External"/><Relationship Id="rId2" Type="http://schemas.openxmlformats.org/officeDocument/2006/relationships/hyperlink" Target="https://github.com/javaplus" TargetMode="External"/><Relationship Id="rId1" Type="http://schemas.openxmlformats.org/officeDocument/2006/relationships/slideLayout" Target="../slideLayouts/slideLayout2.xml"/><Relationship Id="rId6" Type="http://schemas.openxmlformats.org/officeDocument/2006/relationships/hyperlink" Target="https://chicagodist.com/products/adafruit-1-2-4-digit-7-segment-display-w-i2c-backpack-red" TargetMode="External"/><Relationship Id="rId5" Type="http://schemas.openxmlformats.org/officeDocument/2006/relationships/hyperlink" Target="https://www.adafruit.com/product/1270" TargetMode="External"/><Relationship Id="rId4" Type="http://schemas.openxmlformats.org/officeDocument/2006/relationships/hyperlink" Target="https://www.adafruit.com/" TargetMode="External"/><Relationship Id="rId9" Type="http://schemas.openxmlformats.org/officeDocument/2006/relationships/hyperlink" Target="https://www.amazon.com/gp/product/B00VWV8LD4/ref=oh_aui_search_detailpage?ie=UTF8&amp;psc=1"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amazon.com/dp/B0753C9WPM/ref=sspa_dk_detail_6?psc=1&amp;pd_rd_i=B0753C9WPM&amp;pd_rd_wg=Gavzp&amp;pd_rd_r=NVV8FGS2F8T6KPMRBMT9&amp;pd_rd_w=fTmK3" TargetMode="External"/><Relationship Id="rId2" Type="http://schemas.openxmlformats.org/officeDocument/2006/relationships/hyperlink" Target="https://www.amazon.com/gp/product/B01NH9KPIQ/ref=oh_aui_search_detailpage?ie=UTF8&amp;psc=1" TargetMode="External"/><Relationship Id="rId1" Type="http://schemas.openxmlformats.org/officeDocument/2006/relationships/slideLayout" Target="../slideLayouts/slideLayout2.xml"/><Relationship Id="rId5" Type="http://schemas.openxmlformats.org/officeDocument/2006/relationships/hyperlink" Target="https://www.sparkfun.com/tutorials/348" TargetMode="External"/><Relationship Id="rId4" Type="http://schemas.openxmlformats.org/officeDocument/2006/relationships/hyperlink" Target="http://www.instructables.com/id/Motor-Driver-BTS7960-43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5677" y="2415802"/>
            <a:ext cx="10352015" cy="1825096"/>
          </a:xfrm>
        </p:spPr>
        <p:txBody>
          <a:bodyPr>
            <a:normAutofit fontScale="90000"/>
          </a:bodyPr>
          <a:lstStyle/>
          <a:p>
            <a:r>
              <a:rPr lang="en-US" dirty="0"/>
              <a:t>Pi, Python, and </a:t>
            </a:r>
            <a:r>
              <a:rPr lang="en-US" dirty="0" err="1"/>
              <a:t>PaintbalL</a:t>
            </a:r>
            <a:r>
              <a:rPr lang="en-US" dirty="0"/>
              <a:t>?</a:t>
            </a:r>
            <a:br>
              <a:rPr lang="en-US" dirty="0"/>
            </a:br>
            <a:r>
              <a:rPr lang="en-US" sz="4900" dirty="0"/>
              <a:t>Innovating with affordable Tech</a:t>
            </a:r>
            <a:br>
              <a:rPr lang="en-US" sz="4900" dirty="0"/>
            </a:br>
            <a:endParaRPr lang="en-US" dirty="0"/>
          </a:p>
        </p:txBody>
      </p:sp>
      <p:sp>
        <p:nvSpPr>
          <p:cNvPr id="3" name="Subtitle 2"/>
          <p:cNvSpPr>
            <a:spLocks noGrp="1"/>
          </p:cNvSpPr>
          <p:nvPr>
            <p:ph type="subTitle" idx="1"/>
          </p:nvPr>
        </p:nvSpPr>
        <p:spPr>
          <a:xfrm>
            <a:off x="1371600" y="3632200"/>
            <a:ext cx="9448800" cy="1988423"/>
          </a:xfrm>
        </p:spPr>
        <p:txBody>
          <a:bodyPr>
            <a:normAutofit/>
          </a:bodyPr>
          <a:lstStyle/>
          <a:p>
            <a:endParaRPr lang="en-US" dirty="0"/>
          </a:p>
          <a:p>
            <a:r>
              <a:rPr lang="en-US" dirty="0"/>
              <a:t>By: Barry </a:t>
            </a:r>
            <a:r>
              <a:rPr lang="en-US" dirty="0" err="1"/>
              <a:t>Tarlton</a:t>
            </a:r>
            <a:endParaRPr lang="en-US" dirty="0"/>
          </a:p>
          <a:p>
            <a:r>
              <a:rPr lang="en-US" dirty="0">
                <a:hlinkClick r:id="rId2"/>
              </a:rPr>
              <a:t>btarlton@gmail.com</a:t>
            </a:r>
            <a:endParaRPr lang="en-US" dirty="0"/>
          </a:p>
          <a:p>
            <a:endParaRPr lang="en-US" dirty="0"/>
          </a:p>
          <a:p>
            <a:r>
              <a:rPr lang="en-US" dirty="0"/>
              <a:t>Link to slides:  </a:t>
            </a:r>
            <a:r>
              <a:rPr lang="en-US" dirty="0">
                <a:hlinkClick r:id="rId3"/>
              </a:rPr>
              <a:t>http://bit.ly/pipaintball</a:t>
            </a:r>
            <a:endParaRPr lang="en-US" dirty="0"/>
          </a:p>
          <a:p>
            <a:endParaRPr lang="en-US" dirty="0"/>
          </a:p>
        </p:txBody>
      </p:sp>
    </p:spTree>
    <p:extLst>
      <p:ext uri="{BB962C8B-B14F-4D97-AF65-F5344CB8AC3E}">
        <p14:creationId xmlns:p14="http://schemas.microsoft.com/office/powerpoint/2010/main" val="85079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7B3B-DE8E-4307-BCDF-092571228825}"/>
              </a:ext>
            </a:extLst>
          </p:cNvPr>
          <p:cNvSpPr>
            <a:spLocks noGrp="1"/>
          </p:cNvSpPr>
          <p:nvPr>
            <p:ph type="title"/>
          </p:nvPr>
        </p:nvSpPr>
        <p:spPr>
          <a:xfrm>
            <a:off x="3055088" y="-47956"/>
            <a:ext cx="8610600" cy="1293028"/>
          </a:xfrm>
        </p:spPr>
        <p:txBody>
          <a:bodyPr/>
          <a:lstStyle/>
          <a:p>
            <a:r>
              <a:rPr lang="en-US" dirty="0"/>
              <a:t>Setting up the PI </a:t>
            </a:r>
          </a:p>
        </p:txBody>
      </p:sp>
      <p:sp>
        <p:nvSpPr>
          <p:cNvPr id="3" name="Content Placeholder 2">
            <a:extLst>
              <a:ext uri="{FF2B5EF4-FFF2-40B4-BE49-F238E27FC236}">
                <a16:creationId xmlns:a16="http://schemas.microsoft.com/office/drawing/2014/main" id="{1C6799D8-164B-4736-B127-92E350591ABC}"/>
              </a:ext>
            </a:extLst>
          </p:cNvPr>
          <p:cNvSpPr>
            <a:spLocks noGrp="1"/>
          </p:cNvSpPr>
          <p:nvPr>
            <p:ph idx="1"/>
          </p:nvPr>
        </p:nvSpPr>
        <p:spPr>
          <a:xfrm>
            <a:off x="728331" y="1373670"/>
            <a:ext cx="10820400" cy="4024125"/>
          </a:xfrm>
        </p:spPr>
        <p:txBody>
          <a:bodyPr/>
          <a:lstStyle/>
          <a:p>
            <a:r>
              <a:rPr lang="en-US" sz="2400" dirty="0"/>
              <a:t>Download OS and install on MicroSD card</a:t>
            </a:r>
          </a:p>
          <a:p>
            <a:r>
              <a:rPr lang="en-US" dirty="0">
                <a:hlinkClick r:id="rId2"/>
              </a:rPr>
              <a:t>https://www.raspberrypi.org/downloads/raspbian/</a:t>
            </a:r>
            <a:endParaRPr lang="en-US" dirty="0"/>
          </a:p>
          <a:p>
            <a:endParaRPr lang="en-US" dirty="0"/>
          </a:p>
        </p:txBody>
      </p:sp>
      <p:pic>
        <p:nvPicPr>
          <p:cNvPr id="4" name="Picture 3">
            <a:extLst>
              <a:ext uri="{FF2B5EF4-FFF2-40B4-BE49-F238E27FC236}">
                <a16:creationId xmlns:a16="http://schemas.microsoft.com/office/drawing/2014/main" id="{77699EBC-49FC-4C87-9728-D88111C3AF74}"/>
              </a:ext>
            </a:extLst>
          </p:cNvPr>
          <p:cNvPicPr>
            <a:picLocks noChangeAspect="1"/>
          </p:cNvPicPr>
          <p:nvPr/>
        </p:nvPicPr>
        <p:blipFill>
          <a:blip r:embed="rId3"/>
          <a:stretch>
            <a:fillRect/>
          </a:stretch>
        </p:blipFill>
        <p:spPr>
          <a:xfrm>
            <a:off x="609772" y="2795295"/>
            <a:ext cx="11055916" cy="3257267"/>
          </a:xfrm>
          <a:prstGeom prst="rect">
            <a:avLst/>
          </a:prstGeom>
        </p:spPr>
      </p:pic>
      <p:sp>
        <p:nvSpPr>
          <p:cNvPr id="9" name="Rectangle 8"/>
          <p:cNvSpPr/>
          <p:nvPr/>
        </p:nvSpPr>
        <p:spPr>
          <a:xfrm>
            <a:off x="7286826" y="2589830"/>
            <a:ext cx="848309"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6" name="Rectangle 5"/>
          <p:cNvSpPr/>
          <p:nvPr/>
        </p:nvSpPr>
        <p:spPr>
          <a:xfrm>
            <a:off x="-5055" y="2589830"/>
            <a:ext cx="848309"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pic>
        <p:nvPicPr>
          <p:cNvPr id="8" name="Picture 7">
            <a:extLst>
              <a:ext uri="{FF2B5EF4-FFF2-40B4-BE49-F238E27FC236}">
                <a16:creationId xmlns:a16="http://schemas.microsoft.com/office/drawing/2014/main" id="{9DD4BFDC-EEE9-4426-A9B4-A6AE9F464827}"/>
              </a:ext>
            </a:extLst>
          </p:cNvPr>
          <p:cNvPicPr>
            <a:picLocks noChangeAspect="1"/>
          </p:cNvPicPr>
          <p:nvPr/>
        </p:nvPicPr>
        <p:blipFill>
          <a:blip r:embed="rId4"/>
          <a:stretch>
            <a:fillRect/>
          </a:stretch>
        </p:blipFill>
        <p:spPr>
          <a:xfrm>
            <a:off x="8507411" y="1035621"/>
            <a:ext cx="3041320" cy="2350111"/>
          </a:xfrm>
          <a:prstGeom prst="rect">
            <a:avLst/>
          </a:prstGeom>
        </p:spPr>
      </p:pic>
    </p:spTree>
    <p:extLst>
      <p:ext uri="{BB962C8B-B14F-4D97-AF65-F5344CB8AC3E}">
        <p14:creationId xmlns:p14="http://schemas.microsoft.com/office/powerpoint/2010/main" val="289813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ABDD00-A3A3-49A8-819D-051AF382C841}"/>
              </a:ext>
            </a:extLst>
          </p:cNvPr>
          <p:cNvPicPr>
            <a:picLocks noChangeAspect="1"/>
          </p:cNvPicPr>
          <p:nvPr/>
        </p:nvPicPr>
        <p:blipFill rotWithShape="1">
          <a:blip r:embed="rId2"/>
          <a:srcRect r="10461" b="1"/>
          <a:stretch/>
        </p:blipFill>
        <p:spPr>
          <a:xfrm>
            <a:off x="4972699" y="746126"/>
            <a:ext cx="6533501" cy="5472558"/>
          </a:xfrm>
          <a:prstGeom prst="rect">
            <a:avLst/>
          </a:prstGeom>
        </p:spPr>
      </p:pic>
      <p:sp>
        <p:nvSpPr>
          <p:cNvPr id="2" name="Title 1">
            <a:extLst>
              <a:ext uri="{FF2B5EF4-FFF2-40B4-BE49-F238E27FC236}">
                <a16:creationId xmlns:a16="http://schemas.microsoft.com/office/drawing/2014/main" id="{F0768E40-1E36-41EA-95DB-14EFBE01595C}"/>
              </a:ext>
            </a:extLst>
          </p:cNvPr>
          <p:cNvSpPr>
            <a:spLocks noGrp="1"/>
          </p:cNvSpPr>
          <p:nvPr>
            <p:ph type="title"/>
          </p:nvPr>
        </p:nvSpPr>
        <p:spPr>
          <a:xfrm>
            <a:off x="600740" y="550360"/>
            <a:ext cx="3977639" cy="1600200"/>
          </a:xfrm>
        </p:spPr>
        <p:txBody>
          <a:bodyPr anchor="b">
            <a:normAutofit/>
          </a:bodyPr>
          <a:lstStyle/>
          <a:p>
            <a:pPr algn="l"/>
            <a:r>
              <a:rPr lang="en-US" sz="3200" dirty="0" err="1"/>
              <a:t>POwer</a:t>
            </a:r>
            <a:endParaRPr lang="en-US" sz="3200" dirty="0"/>
          </a:p>
        </p:txBody>
      </p:sp>
      <p:sp>
        <p:nvSpPr>
          <p:cNvPr id="3" name="Content Placeholder 2">
            <a:extLst>
              <a:ext uri="{FF2B5EF4-FFF2-40B4-BE49-F238E27FC236}">
                <a16:creationId xmlns:a16="http://schemas.microsoft.com/office/drawing/2014/main" id="{4223DE94-BEC8-4CF8-BFEC-07ED8B8D8C49}"/>
              </a:ext>
            </a:extLst>
          </p:cNvPr>
          <p:cNvSpPr>
            <a:spLocks noGrp="1"/>
          </p:cNvSpPr>
          <p:nvPr>
            <p:ph idx="1"/>
          </p:nvPr>
        </p:nvSpPr>
        <p:spPr>
          <a:xfrm>
            <a:off x="600740" y="2700920"/>
            <a:ext cx="3977639" cy="3854112"/>
          </a:xfrm>
        </p:spPr>
        <p:txBody>
          <a:bodyPr>
            <a:normAutofit/>
          </a:bodyPr>
          <a:lstStyle/>
          <a:p>
            <a:r>
              <a:rPr lang="en-US" sz="2800" dirty="0"/>
              <a:t>Phone charger micro USB </a:t>
            </a:r>
          </a:p>
          <a:p>
            <a:r>
              <a:rPr lang="en-US" sz="2800" dirty="0"/>
              <a:t>PC USB port</a:t>
            </a:r>
          </a:p>
          <a:p>
            <a:endParaRPr lang="en-US" sz="1600" dirty="0"/>
          </a:p>
          <a:p>
            <a:endParaRPr lang="en-US" sz="1600" dirty="0"/>
          </a:p>
        </p:txBody>
      </p:sp>
    </p:spTree>
    <p:extLst>
      <p:ext uri="{BB962C8B-B14F-4D97-AF65-F5344CB8AC3E}">
        <p14:creationId xmlns:p14="http://schemas.microsoft.com/office/powerpoint/2010/main" val="106838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18DEC4-72BC-4541-88BC-82B299C5F55C}"/>
              </a:ext>
            </a:extLst>
          </p:cNvPr>
          <p:cNvPicPr>
            <a:picLocks noChangeAspect="1"/>
          </p:cNvPicPr>
          <p:nvPr/>
        </p:nvPicPr>
        <p:blipFill>
          <a:blip r:embed="rId2"/>
          <a:stretch>
            <a:fillRect/>
          </a:stretch>
        </p:blipFill>
        <p:spPr>
          <a:xfrm>
            <a:off x="4972699" y="1122178"/>
            <a:ext cx="6533501" cy="4720454"/>
          </a:xfrm>
          <a:prstGeom prst="rect">
            <a:avLst/>
          </a:prstGeom>
        </p:spPr>
      </p:pic>
      <p:sp>
        <p:nvSpPr>
          <p:cNvPr id="2" name="Title 1">
            <a:extLst>
              <a:ext uri="{FF2B5EF4-FFF2-40B4-BE49-F238E27FC236}">
                <a16:creationId xmlns:a16="http://schemas.microsoft.com/office/drawing/2014/main" id="{F0768E40-1E36-41EA-95DB-14EFBE01595C}"/>
              </a:ext>
            </a:extLst>
          </p:cNvPr>
          <p:cNvSpPr>
            <a:spLocks noGrp="1"/>
          </p:cNvSpPr>
          <p:nvPr>
            <p:ph type="title"/>
          </p:nvPr>
        </p:nvSpPr>
        <p:spPr>
          <a:xfrm>
            <a:off x="685799" y="764373"/>
            <a:ext cx="3977639" cy="1600200"/>
          </a:xfrm>
        </p:spPr>
        <p:txBody>
          <a:bodyPr anchor="b">
            <a:normAutofit/>
          </a:bodyPr>
          <a:lstStyle/>
          <a:p>
            <a:pPr algn="l"/>
            <a:r>
              <a:rPr lang="en-US" sz="3200" dirty="0"/>
              <a:t>Other Power Options</a:t>
            </a:r>
          </a:p>
        </p:txBody>
      </p:sp>
      <p:sp>
        <p:nvSpPr>
          <p:cNvPr id="3" name="Content Placeholder 2">
            <a:extLst>
              <a:ext uri="{FF2B5EF4-FFF2-40B4-BE49-F238E27FC236}">
                <a16:creationId xmlns:a16="http://schemas.microsoft.com/office/drawing/2014/main" id="{4223DE94-BEC8-4CF8-BFEC-07ED8B8D8C49}"/>
              </a:ext>
            </a:extLst>
          </p:cNvPr>
          <p:cNvSpPr>
            <a:spLocks noGrp="1"/>
          </p:cNvSpPr>
          <p:nvPr>
            <p:ph idx="1"/>
          </p:nvPr>
        </p:nvSpPr>
        <p:spPr>
          <a:xfrm>
            <a:off x="635222" y="2774308"/>
            <a:ext cx="3977639" cy="3854112"/>
          </a:xfrm>
        </p:spPr>
        <p:txBody>
          <a:bodyPr>
            <a:normAutofit/>
          </a:bodyPr>
          <a:lstStyle/>
          <a:p>
            <a:r>
              <a:rPr lang="en-US" sz="2400" dirty="0"/>
              <a:t>Battery back up</a:t>
            </a:r>
          </a:p>
          <a:p>
            <a:endParaRPr lang="en-US" sz="2400" dirty="0"/>
          </a:p>
          <a:p>
            <a:r>
              <a:rPr lang="en-US" sz="2400" dirty="0"/>
              <a:t>OR anything with </a:t>
            </a:r>
          </a:p>
          <a:p>
            <a:r>
              <a:rPr lang="en-US" sz="2400" dirty="0"/>
              <a:t>5 volts DC out</a:t>
            </a:r>
          </a:p>
          <a:p>
            <a:r>
              <a:rPr lang="en-US" sz="2400" dirty="0"/>
              <a:t>Preferably 2 or more amps</a:t>
            </a:r>
          </a:p>
          <a:p>
            <a:r>
              <a:rPr lang="en-US" sz="2400" dirty="0"/>
              <a:t>Like PC Power supply</a:t>
            </a:r>
          </a:p>
        </p:txBody>
      </p:sp>
      <p:pic>
        <p:nvPicPr>
          <p:cNvPr id="8" name="Picture 7">
            <a:extLst>
              <a:ext uri="{FF2B5EF4-FFF2-40B4-BE49-F238E27FC236}">
                <a16:creationId xmlns:a16="http://schemas.microsoft.com/office/drawing/2014/main" id="{31ED495B-10A0-42E4-B7C8-9E19085C85B6}"/>
              </a:ext>
            </a:extLst>
          </p:cNvPr>
          <p:cNvPicPr>
            <a:picLocks noChangeAspect="1"/>
          </p:cNvPicPr>
          <p:nvPr/>
        </p:nvPicPr>
        <p:blipFill rotWithShape="1">
          <a:blip r:embed="rId3"/>
          <a:srcRect l="22500" t="4314"/>
          <a:stretch/>
        </p:blipFill>
        <p:spPr>
          <a:xfrm>
            <a:off x="4253023" y="885243"/>
            <a:ext cx="7938977" cy="5513597"/>
          </a:xfrm>
          <a:prstGeom prst="rect">
            <a:avLst/>
          </a:prstGeom>
        </p:spPr>
      </p:pic>
    </p:spTree>
    <p:extLst>
      <p:ext uri="{BB962C8B-B14F-4D97-AF65-F5344CB8AC3E}">
        <p14:creationId xmlns:p14="http://schemas.microsoft.com/office/powerpoint/2010/main" val="56234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8E40-1E36-41EA-95DB-14EFBE01595C}"/>
              </a:ext>
            </a:extLst>
          </p:cNvPr>
          <p:cNvSpPr>
            <a:spLocks noGrp="1"/>
          </p:cNvSpPr>
          <p:nvPr>
            <p:ph type="title"/>
          </p:nvPr>
        </p:nvSpPr>
        <p:spPr>
          <a:xfrm>
            <a:off x="-1389322" y="659713"/>
            <a:ext cx="8610600" cy="1293028"/>
          </a:xfrm>
        </p:spPr>
        <p:txBody>
          <a:bodyPr/>
          <a:lstStyle/>
          <a:p>
            <a:r>
              <a:rPr lang="en-US" dirty="0"/>
              <a:t>Keyboard and Display</a:t>
            </a:r>
          </a:p>
        </p:txBody>
      </p:sp>
      <p:sp>
        <p:nvSpPr>
          <p:cNvPr id="3" name="Content Placeholder 2">
            <a:extLst>
              <a:ext uri="{FF2B5EF4-FFF2-40B4-BE49-F238E27FC236}">
                <a16:creationId xmlns:a16="http://schemas.microsoft.com/office/drawing/2014/main" id="{4223DE94-BEC8-4CF8-BFEC-07ED8B8D8C49}"/>
              </a:ext>
            </a:extLst>
          </p:cNvPr>
          <p:cNvSpPr>
            <a:spLocks noGrp="1"/>
          </p:cNvSpPr>
          <p:nvPr>
            <p:ph idx="1"/>
          </p:nvPr>
        </p:nvSpPr>
        <p:spPr>
          <a:xfrm>
            <a:off x="622005" y="2595706"/>
            <a:ext cx="5119576" cy="4262294"/>
          </a:xfrm>
        </p:spPr>
        <p:txBody>
          <a:bodyPr/>
          <a:lstStyle/>
          <a:p>
            <a:r>
              <a:rPr lang="en-US" sz="2800" dirty="0"/>
              <a:t>Keyboard, Monitor</a:t>
            </a:r>
          </a:p>
          <a:p>
            <a:r>
              <a:rPr lang="en-US" sz="2800" dirty="0"/>
              <a:t>Mini HDMI for pi zero, </a:t>
            </a:r>
          </a:p>
          <a:p>
            <a:r>
              <a:rPr lang="en-US" sz="2800" dirty="0"/>
              <a:t>Micro USB to USB adapter/hub for pi zero</a:t>
            </a:r>
          </a:p>
          <a:p>
            <a:r>
              <a:rPr lang="en-US" sz="2800" dirty="0"/>
              <a:t>PI 3 has full size HDMI and “full size” USB</a:t>
            </a:r>
          </a:p>
          <a:p>
            <a:endParaRPr lang="en-US" dirty="0"/>
          </a:p>
        </p:txBody>
      </p:sp>
      <p:grpSp>
        <p:nvGrpSpPr>
          <p:cNvPr id="8" name="Group 7">
            <a:extLst>
              <a:ext uri="{FF2B5EF4-FFF2-40B4-BE49-F238E27FC236}">
                <a16:creationId xmlns:a16="http://schemas.microsoft.com/office/drawing/2014/main" id="{71BE4515-BBF0-45B1-8040-CADC2807735B}"/>
              </a:ext>
            </a:extLst>
          </p:cNvPr>
          <p:cNvGrpSpPr/>
          <p:nvPr/>
        </p:nvGrpSpPr>
        <p:grpSpPr>
          <a:xfrm>
            <a:off x="7410450" y="0"/>
            <a:ext cx="4781550" cy="3924300"/>
            <a:chOff x="6926890" y="2194560"/>
            <a:chExt cx="4781550" cy="3924300"/>
          </a:xfrm>
        </p:grpSpPr>
        <p:pic>
          <p:nvPicPr>
            <p:cNvPr id="4" name="Picture 3">
              <a:extLst>
                <a:ext uri="{FF2B5EF4-FFF2-40B4-BE49-F238E27FC236}">
                  <a16:creationId xmlns:a16="http://schemas.microsoft.com/office/drawing/2014/main" id="{A5654A5B-9DE4-4D48-9C0B-24E253C452DF}"/>
                </a:ext>
              </a:extLst>
            </p:cNvPr>
            <p:cNvPicPr>
              <a:picLocks noChangeAspect="1"/>
            </p:cNvPicPr>
            <p:nvPr/>
          </p:nvPicPr>
          <p:blipFill>
            <a:blip r:embed="rId2"/>
            <a:stretch>
              <a:fillRect/>
            </a:stretch>
          </p:blipFill>
          <p:spPr>
            <a:xfrm>
              <a:off x="6926890" y="2194560"/>
              <a:ext cx="4781550" cy="3924300"/>
            </a:xfrm>
            <a:prstGeom prst="rect">
              <a:avLst/>
            </a:prstGeom>
          </p:spPr>
        </p:pic>
        <p:sp>
          <p:nvSpPr>
            <p:cNvPr id="5" name="Rectangle 4">
              <a:extLst>
                <a:ext uri="{FF2B5EF4-FFF2-40B4-BE49-F238E27FC236}">
                  <a16:creationId xmlns:a16="http://schemas.microsoft.com/office/drawing/2014/main" id="{915022F0-241E-4EBD-897D-E1A4488C97D0}"/>
                </a:ext>
              </a:extLst>
            </p:cNvPr>
            <p:cNvSpPr/>
            <p:nvPr/>
          </p:nvSpPr>
          <p:spPr>
            <a:xfrm>
              <a:off x="7059137" y="2194560"/>
              <a:ext cx="2340705" cy="1077218"/>
            </a:xfrm>
            <a:prstGeom prst="rect">
              <a:avLst/>
            </a:prstGeom>
            <a:noFill/>
          </p:spPr>
          <p:txBody>
            <a:bodyPr wrap="none" lIns="91440" tIns="45720" rIns="91440" bIns="45720">
              <a:spAutoFit/>
            </a:bodyPr>
            <a:lstStyle/>
            <a:p>
              <a:pPr algn="ctr"/>
              <a:r>
                <a:rPr lang="en-US" sz="3200" b="1" cap="none" spc="50" dirty="0">
                  <a:ln w="0"/>
                  <a:solidFill>
                    <a:schemeClr val="bg2"/>
                  </a:solidFill>
                  <a:effectLst>
                    <a:innerShdw blurRad="63500" dist="50800" dir="13500000">
                      <a:srgbClr val="000000">
                        <a:alpha val="50000"/>
                      </a:srgbClr>
                    </a:innerShdw>
                  </a:effectLst>
                </a:rPr>
                <a:t>Mini HDMI </a:t>
              </a:r>
            </a:p>
            <a:p>
              <a:pPr algn="ctr"/>
              <a:r>
                <a:rPr lang="en-US" sz="3200" b="1" cap="none" spc="50" dirty="0">
                  <a:ln w="0"/>
                  <a:solidFill>
                    <a:schemeClr val="bg2"/>
                  </a:solidFill>
                  <a:effectLst>
                    <a:innerShdw blurRad="63500" dist="50800" dir="13500000">
                      <a:srgbClr val="000000">
                        <a:alpha val="50000"/>
                      </a:srgbClr>
                    </a:innerShdw>
                  </a:effectLst>
                </a:rPr>
                <a:t>to HDMI</a:t>
              </a:r>
            </a:p>
          </p:txBody>
        </p:sp>
      </p:grpSp>
      <p:grpSp>
        <p:nvGrpSpPr>
          <p:cNvPr id="10" name="Group 9">
            <a:extLst>
              <a:ext uri="{FF2B5EF4-FFF2-40B4-BE49-F238E27FC236}">
                <a16:creationId xmlns:a16="http://schemas.microsoft.com/office/drawing/2014/main" id="{32246200-24A8-4419-B969-18D0E2AE6A5F}"/>
              </a:ext>
            </a:extLst>
          </p:cNvPr>
          <p:cNvGrpSpPr/>
          <p:nvPr/>
        </p:nvGrpSpPr>
        <p:grpSpPr>
          <a:xfrm>
            <a:off x="6335870" y="3636335"/>
            <a:ext cx="5856130" cy="3221665"/>
            <a:chOff x="6335870" y="3636335"/>
            <a:chExt cx="5856130" cy="3221665"/>
          </a:xfrm>
        </p:grpSpPr>
        <p:pic>
          <p:nvPicPr>
            <p:cNvPr id="7" name="Picture 6">
              <a:extLst>
                <a:ext uri="{FF2B5EF4-FFF2-40B4-BE49-F238E27FC236}">
                  <a16:creationId xmlns:a16="http://schemas.microsoft.com/office/drawing/2014/main" id="{18583D18-E9C5-47A9-9FC7-FDC141FD64FD}"/>
                </a:ext>
              </a:extLst>
            </p:cNvPr>
            <p:cNvPicPr>
              <a:picLocks noChangeAspect="1"/>
            </p:cNvPicPr>
            <p:nvPr/>
          </p:nvPicPr>
          <p:blipFill rotWithShape="1">
            <a:blip r:embed="rId3"/>
            <a:srcRect l="6938" t="16278" r="7247" b="20775"/>
            <a:stretch/>
          </p:blipFill>
          <p:spPr>
            <a:xfrm>
              <a:off x="6335870" y="3636335"/>
              <a:ext cx="5856130" cy="3221665"/>
            </a:xfrm>
            <a:prstGeom prst="rect">
              <a:avLst/>
            </a:prstGeom>
          </p:spPr>
        </p:pic>
        <p:sp>
          <p:nvSpPr>
            <p:cNvPr id="9" name="Rectangle 8">
              <a:extLst>
                <a:ext uri="{FF2B5EF4-FFF2-40B4-BE49-F238E27FC236}">
                  <a16:creationId xmlns:a16="http://schemas.microsoft.com/office/drawing/2014/main" id="{BC4C1AC0-1F76-4316-A1D6-578975B5647B}"/>
                </a:ext>
              </a:extLst>
            </p:cNvPr>
            <p:cNvSpPr/>
            <p:nvPr/>
          </p:nvSpPr>
          <p:spPr>
            <a:xfrm>
              <a:off x="7141618" y="5456577"/>
              <a:ext cx="2363147" cy="1077218"/>
            </a:xfrm>
            <a:prstGeom prst="rect">
              <a:avLst/>
            </a:prstGeom>
            <a:noFill/>
          </p:spPr>
          <p:txBody>
            <a:bodyPr wrap="none" lIns="91440" tIns="45720" rIns="91440" bIns="45720">
              <a:spAutoFit/>
            </a:bodyPr>
            <a:lstStyle/>
            <a:p>
              <a:pPr algn="ctr"/>
              <a:r>
                <a:rPr lang="en-US" sz="3200" b="1" dirty="0" err="1">
                  <a:ln w="9525">
                    <a:solidFill>
                      <a:schemeClr val="bg1"/>
                    </a:solidFill>
                    <a:prstDash val="solid"/>
                  </a:ln>
                  <a:effectLst>
                    <a:outerShdw blurRad="12700" dist="38100" dir="2700000" algn="tl" rotWithShape="0">
                      <a:schemeClr val="bg1">
                        <a:lumMod val="50000"/>
                      </a:schemeClr>
                    </a:outerShdw>
                  </a:effectLst>
                </a:rPr>
                <a:t>MicroUSB</a:t>
              </a:r>
              <a:endParaRPr lang="en-US" sz="3200" b="1" dirty="0">
                <a:ln w="9525">
                  <a:solidFill>
                    <a:schemeClr val="bg1"/>
                  </a:solidFill>
                  <a:prstDash val="solid"/>
                </a:ln>
                <a:effectLst>
                  <a:outerShdw blurRad="12700" dist="38100" dir="2700000" algn="tl" rotWithShape="0">
                    <a:schemeClr val="bg1">
                      <a:lumMod val="50000"/>
                    </a:schemeClr>
                  </a:outerShdw>
                </a:effectLst>
              </a:endParaRPr>
            </a:p>
            <a:p>
              <a:pPr algn="ctr"/>
              <a:r>
                <a:rPr lang="en-US" sz="3200" b="1" dirty="0">
                  <a:ln w="9525">
                    <a:solidFill>
                      <a:schemeClr val="bg1"/>
                    </a:solidFill>
                    <a:prstDash val="solid"/>
                  </a:ln>
                  <a:effectLst>
                    <a:outerShdw blurRad="12700" dist="38100" dir="2700000" algn="tl" rotWithShape="0">
                      <a:schemeClr val="bg1">
                        <a:lumMod val="50000"/>
                      </a:schemeClr>
                    </a:outerShdw>
                  </a:effectLst>
                </a:rPr>
                <a:t>To USB Hub</a:t>
              </a:r>
            </a:p>
          </p:txBody>
        </p:sp>
      </p:grpSp>
    </p:spTree>
    <p:extLst>
      <p:ext uri="{BB962C8B-B14F-4D97-AF65-F5344CB8AC3E}">
        <p14:creationId xmlns:p14="http://schemas.microsoft.com/office/powerpoint/2010/main" val="384951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E41B83-C09C-4859-AB94-511A2C0BBE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E05C4E-6F76-43EC-9537-2BA7871BBE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 name="Picture 3">
            <a:extLst>
              <a:ext uri="{FF2B5EF4-FFF2-40B4-BE49-F238E27FC236}">
                <a16:creationId xmlns:a16="http://schemas.microsoft.com/office/drawing/2014/main" id="{89C0ECAC-5B87-4CE3-8DEB-78C4432C9D5E}"/>
              </a:ext>
            </a:extLst>
          </p:cNvPr>
          <p:cNvPicPr>
            <a:picLocks noChangeAspect="1"/>
          </p:cNvPicPr>
          <p:nvPr/>
        </p:nvPicPr>
        <p:blipFill rotWithShape="1">
          <a:blip r:embed="rId3"/>
          <a:srcRect t="7293" r="2" b="7672"/>
          <a:stretch/>
        </p:blipFill>
        <p:spPr>
          <a:xfrm>
            <a:off x="4972699" y="746126"/>
            <a:ext cx="6533501" cy="5472558"/>
          </a:xfrm>
          <a:prstGeom prst="rect">
            <a:avLst/>
          </a:prstGeom>
        </p:spPr>
      </p:pic>
      <p:sp>
        <p:nvSpPr>
          <p:cNvPr id="2" name="Title 1">
            <a:extLst>
              <a:ext uri="{FF2B5EF4-FFF2-40B4-BE49-F238E27FC236}">
                <a16:creationId xmlns:a16="http://schemas.microsoft.com/office/drawing/2014/main" id="{F0768E40-1E36-41EA-95DB-14EFBE01595C}"/>
              </a:ext>
            </a:extLst>
          </p:cNvPr>
          <p:cNvSpPr>
            <a:spLocks noGrp="1"/>
          </p:cNvSpPr>
          <p:nvPr>
            <p:ph type="title"/>
          </p:nvPr>
        </p:nvSpPr>
        <p:spPr>
          <a:xfrm>
            <a:off x="685800" y="1353072"/>
            <a:ext cx="3977639" cy="816071"/>
          </a:xfrm>
        </p:spPr>
        <p:txBody>
          <a:bodyPr anchor="b">
            <a:normAutofit/>
          </a:bodyPr>
          <a:lstStyle/>
          <a:p>
            <a:pPr algn="l"/>
            <a:r>
              <a:rPr lang="en-US" dirty="0"/>
              <a:t>Starter Kit</a:t>
            </a:r>
          </a:p>
        </p:txBody>
      </p:sp>
      <p:sp>
        <p:nvSpPr>
          <p:cNvPr id="3" name="Content Placeholder 2">
            <a:extLst>
              <a:ext uri="{FF2B5EF4-FFF2-40B4-BE49-F238E27FC236}">
                <a16:creationId xmlns:a16="http://schemas.microsoft.com/office/drawing/2014/main" id="{4223DE94-BEC8-4CF8-BFEC-07ED8B8D8C49}"/>
              </a:ext>
            </a:extLst>
          </p:cNvPr>
          <p:cNvSpPr>
            <a:spLocks noGrp="1"/>
          </p:cNvSpPr>
          <p:nvPr>
            <p:ph idx="1"/>
          </p:nvPr>
        </p:nvSpPr>
        <p:spPr>
          <a:xfrm>
            <a:off x="685800" y="2364573"/>
            <a:ext cx="3977639" cy="3854112"/>
          </a:xfrm>
        </p:spPr>
        <p:txBody>
          <a:bodyPr>
            <a:normAutofit/>
          </a:bodyPr>
          <a:lstStyle/>
          <a:p>
            <a:endParaRPr lang="en-US" sz="1600" dirty="0"/>
          </a:p>
          <a:p>
            <a:r>
              <a:rPr lang="en-US" sz="2400" dirty="0"/>
              <a:t>Bread Board and starter kit with LEDs, wires, transistors, </a:t>
            </a:r>
            <a:r>
              <a:rPr lang="en-US" sz="2400" dirty="0" err="1"/>
              <a:t>etc</a:t>
            </a:r>
            <a:r>
              <a:rPr lang="en-US" sz="2400" dirty="0"/>
              <a:t>…</a:t>
            </a:r>
          </a:p>
          <a:p>
            <a:endParaRPr lang="en-US" sz="2400" dirty="0"/>
          </a:p>
          <a:p>
            <a:r>
              <a:rPr lang="en-US" dirty="0" err="1"/>
              <a:t>Elegoo</a:t>
            </a:r>
            <a:r>
              <a:rPr lang="en-US" dirty="0"/>
              <a:t> EL-CK-003 Upgraded Electronics Fun Kit w/ Power Supply Module, Jumper Wire, Precision Potentiometer</a:t>
            </a:r>
          </a:p>
          <a:p>
            <a:endParaRPr lang="en-US" sz="1600" dirty="0"/>
          </a:p>
          <a:p>
            <a:endParaRPr lang="en-US" sz="1600" dirty="0"/>
          </a:p>
        </p:txBody>
      </p:sp>
      <p:pic>
        <p:nvPicPr>
          <p:cNvPr id="5" name="Picture 4">
            <a:extLst>
              <a:ext uri="{FF2B5EF4-FFF2-40B4-BE49-F238E27FC236}">
                <a16:creationId xmlns:a16="http://schemas.microsoft.com/office/drawing/2014/main" id="{7D0C4925-4E74-4FA4-98BB-DE5B4E645757}"/>
              </a:ext>
            </a:extLst>
          </p:cNvPr>
          <p:cNvPicPr>
            <a:picLocks noChangeAspect="1"/>
          </p:cNvPicPr>
          <p:nvPr/>
        </p:nvPicPr>
        <p:blipFill>
          <a:blip r:embed="rId4"/>
          <a:stretch>
            <a:fillRect/>
          </a:stretch>
        </p:blipFill>
        <p:spPr>
          <a:xfrm>
            <a:off x="7812100" y="3723134"/>
            <a:ext cx="3648075" cy="24955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5544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BB7D6FF-9D5B-4D0B-B22F-A39934A23B94}"/>
              </a:ext>
            </a:extLst>
          </p:cNvPr>
          <p:cNvPicPr>
            <a:picLocks noGrp="1" noChangeAspect="1"/>
          </p:cNvPicPr>
          <p:nvPr>
            <p:ph idx="1"/>
          </p:nvPr>
        </p:nvPicPr>
        <p:blipFill>
          <a:blip r:embed="rId2"/>
          <a:stretch>
            <a:fillRect/>
          </a:stretch>
        </p:blipFill>
        <p:spPr>
          <a:xfrm>
            <a:off x="0" y="0"/>
            <a:ext cx="12176560" cy="6810112"/>
          </a:xfrm>
        </p:spPr>
      </p:pic>
      <p:sp>
        <p:nvSpPr>
          <p:cNvPr id="4" name="Rectangle 3"/>
          <p:cNvSpPr/>
          <p:nvPr/>
        </p:nvSpPr>
        <p:spPr>
          <a:xfrm>
            <a:off x="3211661" y="200251"/>
            <a:ext cx="596349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 motivation …</a:t>
            </a:r>
          </a:p>
        </p:txBody>
      </p:sp>
      <p:sp>
        <p:nvSpPr>
          <p:cNvPr id="11" name="Rectangle 10"/>
          <p:cNvSpPr/>
          <p:nvPr/>
        </p:nvSpPr>
        <p:spPr>
          <a:xfrm>
            <a:off x="6783267" y="6080616"/>
            <a:ext cx="3828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Don Stroud</a:t>
            </a:r>
          </a:p>
        </p:txBody>
      </p:sp>
      <p:sp>
        <p:nvSpPr>
          <p:cNvPr id="5" name="Arrow: Left 4"/>
          <p:cNvSpPr/>
          <p:nvPr/>
        </p:nvSpPr>
        <p:spPr>
          <a:xfrm rot="2653909">
            <a:off x="6811861" y="5789382"/>
            <a:ext cx="562062" cy="3103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3189781" y="2198969"/>
            <a:ext cx="2169184"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My Son</a:t>
            </a:r>
          </a:p>
        </p:txBody>
      </p:sp>
      <p:sp>
        <p:nvSpPr>
          <p:cNvPr id="14" name="Arrow: Left 13"/>
          <p:cNvSpPr/>
          <p:nvPr/>
        </p:nvSpPr>
        <p:spPr>
          <a:xfrm rot="7713342">
            <a:off x="3263250" y="4923982"/>
            <a:ext cx="840409" cy="3103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2180663" y="5451599"/>
            <a:ext cx="2577949"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Barry</a:t>
            </a: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(ME)</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6" name="Arrow: Left 15"/>
          <p:cNvSpPr/>
          <p:nvPr/>
        </p:nvSpPr>
        <p:spPr>
          <a:xfrm rot="15293636">
            <a:off x="4052513" y="2947405"/>
            <a:ext cx="443720" cy="3103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6251795" y="2237069"/>
            <a:ext cx="3703258"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My Daughter</a:t>
            </a:r>
          </a:p>
        </p:txBody>
      </p:sp>
      <p:sp>
        <p:nvSpPr>
          <p:cNvPr id="18" name="Arrow: Left 17"/>
          <p:cNvSpPr/>
          <p:nvPr/>
        </p:nvSpPr>
        <p:spPr>
          <a:xfrm rot="15491806">
            <a:off x="7361275" y="2931996"/>
            <a:ext cx="443720" cy="310393"/>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357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P spid="13" grpId="0"/>
      <p:bldP spid="14" grpId="0" animBg="1"/>
      <p:bldP spid="15" grpId="0"/>
      <p:bldP spid="16" grpId="0" animBg="1"/>
      <p:bldP spid="17"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ounded Rectangle 14">
            <a:extLst>
              <a:ext uri="{FF2B5EF4-FFF2-40B4-BE49-F238E27FC236}">
                <a16:creationId xmlns:a16="http://schemas.microsoft.com/office/drawing/2014/main" id="{1FDFF85F-F105-40D5-9793-90419158C3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35AB47A4-BA8C-4250-88BD-D49C68C5F9E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13">
            <a:extLst>
              <a:ext uri="{FF2B5EF4-FFF2-40B4-BE49-F238E27FC236}">
                <a16:creationId xmlns:a16="http://schemas.microsoft.com/office/drawing/2014/main" id="{66C8958D-EB99-414F-B735-863B67BB14D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6" name="Picture 15">
            <a:extLst>
              <a:ext uri="{FF2B5EF4-FFF2-40B4-BE49-F238E27FC236}">
                <a16:creationId xmlns:a16="http://schemas.microsoft.com/office/drawing/2014/main" id="{39E5F3CB-7BDD-4E64-B274-CD900F08C6F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pic>
        <p:nvPicPr>
          <p:cNvPr id="5" name="Picture 4"/>
          <p:cNvPicPr>
            <a:picLocks noChangeAspect="1"/>
          </p:cNvPicPr>
          <p:nvPr/>
        </p:nvPicPr>
        <p:blipFill>
          <a:blip r:embed="rId4"/>
          <a:stretch>
            <a:fillRect/>
          </a:stretch>
        </p:blipFill>
        <p:spPr>
          <a:xfrm>
            <a:off x="4883497" y="3559"/>
            <a:ext cx="7674015" cy="5966544"/>
          </a:xfrm>
          <a:prstGeom prst="rect">
            <a:avLst/>
          </a:prstGeom>
        </p:spPr>
      </p:pic>
      <p:sp>
        <p:nvSpPr>
          <p:cNvPr id="2" name="Title 1"/>
          <p:cNvSpPr>
            <a:spLocks noGrp="1"/>
          </p:cNvSpPr>
          <p:nvPr>
            <p:ph type="title"/>
          </p:nvPr>
        </p:nvSpPr>
        <p:spPr>
          <a:xfrm>
            <a:off x="685800" y="764373"/>
            <a:ext cx="3687417" cy="1920372"/>
          </a:xfrm>
        </p:spPr>
        <p:txBody>
          <a:bodyPr>
            <a:normAutofit/>
          </a:bodyPr>
          <a:lstStyle/>
          <a:p>
            <a:pPr algn="l"/>
            <a:r>
              <a:rPr lang="en-US" sz="3600" dirty="0">
                <a:solidFill>
                  <a:schemeClr val="bg1"/>
                </a:solidFill>
              </a:rPr>
              <a:t>The Story</a:t>
            </a:r>
          </a:p>
        </p:txBody>
      </p:sp>
      <p:sp>
        <p:nvSpPr>
          <p:cNvPr id="4" name="Content Placeholder 3"/>
          <p:cNvSpPr>
            <a:spLocks noGrp="1"/>
          </p:cNvSpPr>
          <p:nvPr>
            <p:ph idx="1"/>
          </p:nvPr>
        </p:nvSpPr>
        <p:spPr>
          <a:xfrm>
            <a:off x="685800" y="2821774"/>
            <a:ext cx="3687417" cy="3148329"/>
          </a:xfrm>
        </p:spPr>
        <p:txBody>
          <a:bodyPr>
            <a:normAutofit/>
          </a:bodyPr>
          <a:lstStyle/>
          <a:p>
            <a:r>
              <a:rPr lang="en-US" sz="2800" dirty="0">
                <a:solidFill>
                  <a:schemeClr val="bg1"/>
                </a:solidFill>
              </a:rPr>
              <a:t>Poor Area of Ohio</a:t>
            </a:r>
          </a:p>
          <a:p>
            <a:r>
              <a:rPr lang="en-US" sz="2800" dirty="0">
                <a:solidFill>
                  <a:schemeClr val="bg1"/>
                </a:solidFill>
              </a:rPr>
              <a:t>Large Drug and Alcohol Problem</a:t>
            </a:r>
          </a:p>
          <a:p>
            <a:r>
              <a:rPr lang="en-US" sz="2800" dirty="0">
                <a:solidFill>
                  <a:schemeClr val="bg1"/>
                </a:solidFill>
              </a:rPr>
              <a:t>Rural Area</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p:cNvPicPr>
            <a:picLocks noChangeAspect="1"/>
          </p:cNvPicPr>
          <p:nvPr/>
        </p:nvPicPr>
        <p:blipFill>
          <a:blip r:embed="rId5"/>
          <a:stretch>
            <a:fillRect/>
          </a:stretch>
        </p:blipFill>
        <p:spPr>
          <a:xfrm>
            <a:off x="6024408" y="3556659"/>
            <a:ext cx="2615740" cy="21845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p:cNvPicPr>
            <a:picLocks noChangeAspect="1"/>
          </p:cNvPicPr>
          <p:nvPr/>
        </p:nvPicPr>
        <p:blipFill>
          <a:blip r:embed="rId6"/>
          <a:stretch>
            <a:fillRect/>
          </a:stretch>
        </p:blipFill>
        <p:spPr>
          <a:xfrm>
            <a:off x="10496939" y="2463690"/>
            <a:ext cx="1354299" cy="1299816"/>
          </a:xfrm>
          <a:prstGeom prst="rect">
            <a:avLst/>
          </a:prstGeom>
        </p:spPr>
      </p:pic>
      <p:sp>
        <p:nvSpPr>
          <p:cNvPr id="17" name="Callout: Line 16"/>
          <p:cNvSpPr/>
          <p:nvPr/>
        </p:nvSpPr>
        <p:spPr>
          <a:xfrm>
            <a:off x="5658896" y="2384612"/>
            <a:ext cx="2338156" cy="1283272"/>
          </a:xfrm>
          <a:prstGeom prst="borderCallout1">
            <a:avLst>
              <a:gd name="adj1" fmla="val 99485"/>
              <a:gd name="adj2" fmla="val 48718"/>
              <a:gd name="adj3" fmla="val 161945"/>
              <a:gd name="adj4" fmla="val 48547"/>
            </a:avLst>
          </a:prstGeom>
          <a:solidFill>
            <a:schemeClr val="tx1">
              <a:lumMod val="95000"/>
              <a:lumOff val="5000"/>
            </a:schemeClr>
          </a:solidFill>
          <a:ln w="34925">
            <a:solidFill>
              <a:schemeClr val="accent6">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Pike County</a:t>
            </a:r>
            <a:br>
              <a:rPr lang="en-US" dirty="0"/>
            </a:br>
            <a:endParaRPr lang="en-US" dirty="0"/>
          </a:p>
        </p:txBody>
      </p:sp>
    </p:spTree>
    <p:extLst>
      <p:ext uri="{BB962C8B-B14F-4D97-AF65-F5344CB8AC3E}">
        <p14:creationId xmlns:p14="http://schemas.microsoft.com/office/powerpoint/2010/main" val="2643064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par>
                                <p:cTn id="7" presetID="6" presetClass="emph" presetSubtype="0" fill="hold" nodeType="withEffect">
                                  <p:stCondLst>
                                    <p:cond delay="0"/>
                                  </p:stCondLst>
                                  <p:childTnLst>
                                    <p:animScale>
                                      <p:cBhvr>
                                        <p:cTn id="8" dur="2000" fill="hold"/>
                                        <p:tgtEl>
                                          <p:spTgt spid="13"/>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75479415-D51E-4958-B8A6-20F6EF7BC174}"/>
              </a:ext>
            </a:extLst>
          </p:cNvPr>
          <p:cNvPicPr>
            <a:picLocks noChangeAspect="1"/>
          </p:cNvPicPr>
          <p:nvPr/>
        </p:nvPicPr>
        <p:blipFill rotWithShape="1">
          <a:blip r:embed="rId2"/>
          <a:srcRect l="29699" r="13806"/>
          <a:stretch/>
        </p:blipFill>
        <p:spPr>
          <a:xfrm>
            <a:off x="5304141" y="0"/>
            <a:ext cx="6887853" cy="6857990"/>
          </a:xfrm>
          <a:prstGeom prst="rect">
            <a:avLst/>
          </a:prstGeom>
        </p:spPr>
      </p:pic>
      <p:sp>
        <p:nvSpPr>
          <p:cNvPr id="2" name="Title 1">
            <a:extLst>
              <a:ext uri="{FF2B5EF4-FFF2-40B4-BE49-F238E27FC236}">
                <a16:creationId xmlns:a16="http://schemas.microsoft.com/office/drawing/2014/main" id="{9DE98905-BDDB-4C0D-A10C-711FAF752D59}"/>
              </a:ext>
            </a:extLst>
          </p:cNvPr>
          <p:cNvSpPr>
            <a:spLocks noGrp="1"/>
          </p:cNvSpPr>
          <p:nvPr>
            <p:ph type="title"/>
          </p:nvPr>
        </p:nvSpPr>
        <p:spPr>
          <a:xfrm>
            <a:off x="797359" y="423714"/>
            <a:ext cx="3977639" cy="1600200"/>
          </a:xfrm>
        </p:spPr>
        <p:txBody>
          <a:bodyPr anchor="b">
            <a:normAutofit/>
          </a:bodyPr>
          <a:lstStyle/>
          <a:p>
            <a:pPr algn="l"/>
            <a:r>
              <a:rPr lang="en-US" sz="3200" dirty="0"/>
              <a:t>Christian Youth Development</a:t>
            </a:r>
          </a:p>
        </p:txBody>
      </p:sp>
      <p:sp>
        <p:nvSpPr>
          <p:cNvPr id="10" name="Content Placeholder 9">
            <a:extLst>
              <a:ext uri="{FF2B5EF4-FFF2-40B4-BE49-F238E27FC236}">
                <a16:creationId xmlns:a16="http://schemas.microsoft.com/office/drawing/2014/main" id="{D736D2DB-39CE-41E1-86C8-F104C02DD3D0}"/>
              </a:ext>
            </a:extLst>
          </p:cNvPr>
          <p:cNvSpPr>
            <a:spLocks noGrp="1"/>
          </p:cNvSpPr>
          <p:nvPr>
            <p:ph idx="1"/>
          </p:nvPr>
        </p:nvSpPr>
        <p:spPr>
          <a:xfrm>
            <a:off x="685800" y="2364572"/>
            <a:ext cx="3977639" cy="4107945"/>
          </a:xfrm>
        </p:spPr>
        <p:txBody>
          <a:bodyPr>
            <a:normAutofit/>
          </a:bodyPr>
          <a:lstStyle/>
          <a:p>
            <a:r>
              <a:rPr lang="en-US" sz="3200" dirty="0"/>
              <a:t>Safe environment for kids</a:t>
            </a:r>
          </a:p>
          <a:p>
            <a:r>
              <a:rPr lang="en-US" sz="3200" dirty="0"/>
              <a:t>Camping, Go-Karts, Games, and Paintball</a:t>
            </a:r>
          </a:p>
          <a:p>
            <a:r>
              <a:rPr lang="en-US" sz="3200" dirty="0"/>
              <a:t>Developing Integrity</a:t>
            </a:r>
          </a:p>
          <a:p>
            <a:endParaRPr lang="en-US" sz="3200" dirty="0"/>
          </a:p>
        </p:txBody>
      </p:sp>
      <p:sp>
        <p:nvSpPr>
          <p:cNvPr id="11" name="Rectangle 10">
            <a:extLst>
              <a:ext uri="{FF2B5EF4-FFF2-40B4-BE49-F238E27FC236}">
                <a16:creationId xmlns:a16="http://schemas.microsoft.com/office/drawing/2014/main" id="{E24FDB85-81C8-48C7-903D-8F340FBDB47E}"/>
              </a:ext>
            </a:extLst>
          </p:cNvPr>
          <p:cNvSpPr/>
          <p:nvPr/>
        </p:nvSpPr>
        <p:spPr>
          <a:xfrm>
            <a:off x="6390042" y="1039174"/>
            <a:ext cx="3828292"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Founder: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Don Stroud</a:t>
            </a:r>
          </a:p>
        </p:txBody>
      </p:sp>
      <p:sp>
        <p:nvSpPr>
          <p:cNvPr id="6" name="Arrow: Down 5">
            <a:extLst>
              <a:ext uri="{FF2B5EF4-FFF2-40B4-BE49-F238E27FC236}">
                <a16:creationId xmlns:a16="http://schemas.microsoft.com/office/drawing/2014/main" id="{3257ECEA-26DD-4DC8-86DC-024C6623588A}"/>
              </a:ext>
            </a:extLst>
          </p:cNvPr>
          <p:cNvSpPr/>
          <p:nvPr/>
        </p:nvSpPr>
        <p:spPr>
          <a:xfrm rot="1450660">
            <a:off x="7566659" y="2662015"/>
            <a:ext cx="462578" cy="12315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3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33729F5-6F20-4130-92D1-ABF22B5873EC}"/>
              </a:ext>
            </a:extLst>
          </p:cNvPr>
          <p:cNvPicPr>
            <a:picLocks noGrp="1" noChangeAspect="1"/>
          </p:cNvPicPr>
          <p:nvPr>
            <p:ph idx="1"/>
          </p:nvPr>
        </p:nvPicPr>
        <p:blipFill>
          <a:blip r:embed="rId2"/>
          <a:stretch>
            <a:fillRect/>
          </a:stretch>
        </p:blipFill>
        <p:spPr>
          <a:xfrm>
            <a:off x="0" y="1161875"/>
            <a:ext cx="12169587" cy="5016617"/>
          </a:xfrm>
        </p:spPr>
      </p:pic>
      <p:sp>
        <p:nvSpPr>
          <p:cNvPr id="2" name="Title 1">
            <a:extLst>
              <a:ext uri="{FF2B5EF4-FFF2-40B4-BE49-F238E27FC236}">
                <a16:creationId xmlns:a16="http://schemas.microsoft.com/office/drawing/2014/main" id="{26C21BA5-302D-459F-89A6-E8619935F111}"/>
              </a:ext>
            </a:extLst>
          </p:cNvPr>
          <p:cNvSpPr>
            <a:spLocks noGrp="1"/>
          </p:cNvSpPr>
          <p:nvPr>
            <p:ph type="title"/>
          </p:nvPr>
        </p:nvSpPr>
        <p:spPr>
          <a:xfrm>
            <a:off x="2981661" y="129092"/>
            <a:ext cx="8610600" cy="1293028"/>
          </a:xfrm>
        </p:spPr>
        <p:txBody>
          <a:bodyPr/>
          <a:lstStyle/>
          <a:p>
            <a:r>
              <a:rPr lang="en-US" dirty="0"/>
              <a:t>Annual Ohio State Vs Michigan Game</a:t>
            </a:r>
          </a:p>
        </p:txBody>
      </p:sp>
      <p:sp>
        <p:nvSpPr>
          <p:cNvPr id="10" name="Rectangle 9">
            <a:extLst>
              <a:ext uri="{FF2B5EF4-FFF2-40B4-BE49-F238E27FC236}">
                <a16:creationId xmlns:a16="http://schemas.microsoft.com/office/drawing/2014/main" id="{0F3CBECC-853B-4FDD-A890-60141B8F25E6}"/>
              </a:ext>
            </a:extLst>
          </p:cNvPr>
          <p:cNvSpPr/>
          <p:nvPr/>
        </p:nvSpPr>
        <p:spPr>
          <a:xfrm>
            <a:off x="5282163" y="5449604"/>
            <a:ext cx="654698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Don &amp; Betty Stroud</a:t>
            </a:r>
          </a:p>
        </p:txBody>
      </p:sp>
      <p:sp>
        <p:nvSpPr>
          <p:cNvPr id="11" name="Rectangle 10">
            <a:extLst>
              <a:ext uri="{FF2B5EF4-FFF2-40B4-BE49-F238E27FC236}">
                <a16:creationId xmlns:a16="http://schemas.microsoft.com/office/drawing/2014/main" id="{4EADD884-5EF7-4941-BAB8-EB9F2395ABD3}"/>
              </a:ext>
            </a:extLst>
          </p:cNvPr>
          <p:cNvSpPr/>
          <p:nvPr/>
        </p:nvSpPr>
        <p:spPr>
          <a:xfrm>
            <a:off x="7422776" y="3915784"/>
            <a:ext cx="1645920" cy="1624404"/>
          </a:xfrm>
          <a:prstGeom prst="rect">
            <a:avLst/>
          </a:prstGeom>
          <a:noFill/>
          <a:ln w="793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2F8C7C-8D2D-4EFF-89B3-DFD562CD20DB}"/>
              </a:ext>
            </a:extLst>
          </p:cNvPr>
          <p:cNvSpPr/>
          <p:nvPr/>
        </p:nvSpPr>
        <p:spPr>
          <a:xfrm>
            <a:off x="163880" y="1422120"/>
            <a:ext cx="334418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Problem?</a:t>
            </a:r>
          </a:p>
        </p:txBody>
      </p:sp>
      <p:sp>
        <p:nvSpPr>
          <p:cNvPr id="14" name="Rectangle 13">
            <a:extLst>
              <a:ext uri="{FF2B5EF4-FFF2-40B4-BE49-F238E27FC236}">
                <a16:creationId xmlns:a16="http://schemas.microsoft.com/office/drawing/2014/main" id="{3B1C9A55-2945-4106-AE92-1C9131234449}"/>
              </a:ext>
            </a:extLst>
          </p:cNvPr>
          <p:cNvSpPr/>
          <p:nvPr/>
        </p:nvSpPr>
        <p:spPr>
          <a:xfrm>
            <a:off x="163880" y="4095574"/>
            <a:ext cx="4923614" cy="2215991"/>
          </a:xfrm>
          <a:prstGeom prst="rect">
            <a:avLst/>
          </a:prstGeom>
          <a:solidFill>
            <a:schemeClr val="bg1">
              <a:alpha val="90000"/>
            </a:schemeClr>
          </a:solidFill>
        </p:spPr>
        <p:txBody>
          <a:bodyPr wrap="square">
            <a:spAutoFit/>
          </a:bodyPr>
          <a:lstStyle/>
          <a:p>
            <a:r>
              <a:rPr lang="en-US" sz="3600" dirty="0"/>
              <a:t>Running The Games </a:t>
            </a:r>
          </a:p>
          <a:p>
            <a:pPr lvl="1"/>
            <a:r>
              <a:rPr lang="en-US" sz="3400" dirty="0"/>
              <a:t>Organization </a:t>
            </a:r>
          </a:p>
          <a:p>
            <a:pPr lvl="1"/>
            <a:r>
              <a:rPr lang="en-US" sz="3400" dirty="0"/>
              <a:t>			vs. </a:t>
            </a:r>
          </a:p>
          <a:p>
            <a:pPr lvl="1"/>
            <a:r>
              <a:rPr lang="en-US" sz="3400" dirty="0"/>
              <a:t>Controlled Chaos</a:t>
            </a:r>
          </a:p>
        </p:txBody>
      </p:sp>
    </p:spTree>
    <p:extLst>
      <p:ext uri="{BB962C8B-B14F-4D97-AF65-F5344CB8AC3E}">
        <p14:creationId xmlns:p14="http://schemas.microsoft.com/office/powerpoint/2010/main" val="21074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F6F82-FE09-4258-8F85-0DBB04A03B16}"/>
              </a:ext>
            </a:extLst>
          </p:cNvPr>
          <p:cNvSpPr>
            <a:spLocks noGrp="1"/>
          </p:cNvSpPr>
          <p:nvPr>
            <p:ph type="title"/>
          </p:nvPr>
        </p:nvSpPr>
        <p:spPr>
          <a:xfrm>
            <a:off x="438373" y="430886"/>
            <a:ext cx="3977639" cy="1600200"/>
          </a:xfrm>
        </p:spPr>
        <p:txBody>
          <a:bodyPr anchor="b">
            <a:normAutofit/>
          </a:bodyPr>
          <a:lstStyle/>
          <a:p>
            <a:pPr algn="l"/>
            <a:r>
              <a:rPr lang="en-US" sz="3200" dirty="0"/>
              <a:t>Problems</a:t>
            </a:r>
          </a:p>
        </p:txBody>
      </p:sp>
      <p:sp>
        <p:nvSpPr>
          <p:cNvPr id="11" name="Rectangle 10">
            <a:extLst>
              <a:ext uri="{FF2B5EF4-FFF2-40B4-BE49-F238E27FC236}">
                <a16:creationId xmlns:a16="http://schemas.microsoft.com/office/drawing/2014/main" id="{1D165D08-E1B4-4369-806E-7BA5F20D681E}"/>
              </a:ext>
            </a:extLst>
          </p:cNvPr>
          <p:cNvSpPr/>
          <p:nvPr/>
        </p:nvSpPr>
        <p:spPr>
          <a:xfrm>
            <a:off x="438373" y="2513727"/>
            <a:ext cx="4923614" cy="646331"/>
          </a:xfrm>
          <a:prstGeom prst="rect">
            <a:avLst/>
          </a:prstGeom>
          <a:solidFill>
            <a:schemeClr val="bg1">
              <a:alpha val="90000"/>
            </a:schemeClr>
          </a:solidFill>
        </p:spPr>
        <p:txBody>
          <a:bodyPr wrap="square">
            <a:spAutoFit/>
          </a:bodyPr>
          <a:lstStyle/>
          <a:p>
            <a:r>
              <a:rPr lang="en-US" sz="3600" dirty="0"/>
              <a:t>When do we start?</a:t>
            </a:r>
            <a:endParaRPr lang="en-US" sz="3400" dirty="0"/>
          </a:p>
        </p:txBody>
      </p:sp>
      <p:pic>
        <p:nvPicPr>
          <p:cNvPr id="5" name="Picture 4">
            <a:extLst>
              <a:ext uri="{FF2B5EF4-FFF2-40B4-BE49-F238E27FC236}">
                <a16:creationId xmlns:a16="http://schemas.microsoft.com/office/drawing/2014/main" id="{0776D3FA-0964-4333-8A9E-4D5AF3DA122E}"/>
              </a:ext>
            </a:extLst>
          </p:cNvPr>
          <p:cNvPicPr>
            <a:picLocks noChangeAspect="1"/>
          </p:cNvPicPr>
          <p:nvPr/>
        </p:nvPicPr>
        <p:blipFill>
          <a:blip r:embed="rId2"/>
          <a:stretch>
            <a:fillRect/>
          </a:stretch>
        </p:blipFill>
        <p:spPr>
          <a:xfrm>
            <a:off x="5305419" y="0"/>
            <a:ext cx="6886575" cy="6858000"/>
          </a:xfrm>
          <a:prstGeom prst="rect">
            <a:avLst/>
          </a:prstGeom>
        </p:spPr>
      </p:pic>
    </p:spTree>
    <p:extLst>
      <p:ext uri="{BB962C8B-B14F-4D97-AF65-F5344CB8AC3E}">
        <p14:creationId xmlns:p14="http://schemas.microsoft.com/office/powerpoint/2010/main" val="329876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712" y="353313"/>
            <a:ext cx="8610600" cy="1293028"/>
          </a:xfrm>
        </p:spPr>
        <p:txBody>
          <a:bodyPr/>
          <a:lstStyle/>
          <a:p>
            <a:r>
              <a:rPr lang="en-US" dirty="0"/>
              <a:t>My Experience/ Background</a:t>
            </a:r>
          </a:p>
        </p:txBody>
      </p:sp>
      <p:pic>
        <p:nvPicPr>
          <p:cNvPr id="1026" name="Picture 2" descr="Image result for java"/>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777" t="1129" r="24068"/>
          <a:stretch/>
        </p:blipFill>
        <p:spPr bwMode="auto">
          <a:xfrm>
            <a:off x="550297" y="1754155"/>
            <a:ext cx="2773858" cy="32808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070329" y="4001047"/>
            <a:ext cx="3380927" cy="2068001"/>
          </a:xfrm>
          <a:prstGeom prst="rect">
            <a:avLst/>
          </a:prstGeom>
          <a:solidFill>
            <a:schemeClr val="tx1">
              <a:alpha val="35000"/>
            </a:schemeClr>
          </a:solidFill>
        </p:spPr>
      </p:pic>
      <p:pic>
        <p:nvPicPr>
          <p:cNvPr id="8" name="Picture 7"/>
          <p:cNvPicPr>
            <a:picLocks noChangeAspect="1"/>
          </p:cNvPicPr>
          <p:nvPr/>
        </p:nvPicPr>
        <p:blipFill>
          <a:blip r:embed="rId4"/>
          <a:stretch>
            <a:fillRect/>
          </a:stretch>
        </p:blipFill>
        <p:spPr>
          <a:xfrm>
            <a:off x="3888156" y="1754155"/>
            <a:ext cx="3927069" cy="1943900"/>
          </a:xfrm>
          <a:prstGeom prst="rect">
            <a:avLst/>
          </a:prstGeom>
          <a:solidFill>
            <a:schemeClr val="tx1">
              <a:alpha val="91000"/>
            </a:schemeClr>
          </a:solidFill>
        </p:spPr>
      </p:pic>
      <p:pic>
        <p:nvPicPr>
          <p:cNvPr id="10" name="Picture 9"/>
          <p:cNvPicPr>
            <a:picLocks noChangeAspect="1"/>
          </p:cNvPicPr>
          <p:nvPr/>
        </p:nvPicPr>
        <p:blipFill>
          <a:blip r:embed="rId5"/>
          <a:stretch>
            <a:fillRect/>
          </a:stretch>
        </p:blipFill>
        <p:spPr>
          <a:xfrm>
            <a:off x="7688423" y="4801125"/>
            <a:ext cx="3684037" cy="1267923"/>
          </a:xfrm>
          <a:prstGeom prst="rect">
            <a:avLst/>
          </a:prstGeom>
        </p:spPr>
      </p:pic>
      <p:pic>
        <p:nvPicPr>
          <p:cNvPr id="1028" name="Picture 4" descr="Image result for Nationwi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2344" y="1304741"/>
            <a:ext cx="2842727" cy="28427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106678" y="3624248"/>
            <a:ext cx="2044413" cy="523220"/>
          </a:xfrm>
          <a:prstGeom prst="rect">
            <a:avLst/>
          </a:prstGeom>
          <a:noFill/>
        </p:spPr>
        <p:txBody>
          <a:bodyPr wrap="square" lIns="91440" tIns="45720" rIns="91440" bIns="45720">
            <a:spAutoFit/>
          </a:bodyPr>
          <a:lstStyle/>
          <a:p>
            <a:pPr algn="ctr"/>
            <a:r>
              <a:rPr lang="en-US" sz="2800" b="1" spc="50" dirty="0">
                <a:ln w="0"/>
                <a:solidFill>
                  <a:schemeClr val="bg2"/>
                </a:solidFill>
                <a:effectLst>
                  <a:innerShdw blurRad="63500" dist="50800" dir="13500000">
                    <a:srgbClr val="000000">
                      <a:alpha val="50000"/>
                    </a:srgbClr>
                  </a:innerShdw>
                </a:effectLst>
              </a:rPr>
              <a:t>12 Years</a:t>
            </a:r>
          </a:p>
        </p:txBody>
      </p:sp>
      <p:pic>
        <p:nvPicPr>
          <p:cNvPr id="1030" name="Picture 6" descr="Image result for angularjs"/>
          <p:cNvPicPr>
            <a:picLocks noChangeAspect="1" noChangeArrowheads="1"/>
          </p:cNvPicPr>
          <p:nvPr/>
        </p:nvPicPr>
        <p:blipFill rotWithShape="1">
          <a:blip r:embed="rId7">
            <a:extLst>
              <a:ext uri="{28A0092B-C50C-407E-A947-70E740481C1C}">
                <a14:useLocalDpi xmlns:a14="http://schemas.microsoft.com/office/drawing/2010/main" val="0"/>
              </a:ext>
            </a:extLst>
          </a:blip>
          <a:srcRect l="10361" t="16791" r="9552" b="27291"/>
          <a:stretch/>
        </p:blipFill>
        <p:spPr bwMode="auto">
          <a:xfrm>
            <a:off x="304957" y="5539195"/>
            <a:ext cx="3528205" cy="105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8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200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F6F82-FE09-4258-8F85-0DBB04A03B16}"/>
              </a:ext>
            </a:extLst>
          </p:cNvPr>
          <p:cNvSpPr>
            <a:spLocks noGrp="1"/>
          </p:cNvSpPr>
          <p:nvPr>
            <p:ph type="title"/>
          </p:nvPr>
        </p:nvSpPr>
        <p:spPr>
          <a:xfrm>
            <a:off x="685799" y="764373"/>
            <a:ext cx="3977639" cy="1600200"/>
          </a:xfrm>
        </p:spPr>
        <p:txBody>
          <a:bodyPr anchor="b">
            <a:normAutofit/>
          </a:bodyPr>
          <a:lstStyle/>
          <a:p>
            <a:pPr algn="l"/>
            <a:endParaRPr lang="en-US" sz="3200" dirty="0"/>
          </a:p>
        </p:txBody>
      </p:sp>
      <p:pic>
        <p:nvPicPr>
          <p:cNvPr id="13" name="Content Placeholder 12">
            <a:extLst>
              <a:ext uri="{FF2B5EF4-FFF2-40B4-BE49-F238E27FC236}">
                <a16:creationId xmlns:a16="http://schemas.microsoft.com/office/drawing/2014/main" id="{99F0473A-B307-4FDB-BEA9-5A9DAACA2043}"/>
              </a:ext>
            </a:extLst>
          </p:cNvPr>
          <p:cNvPicPr>
            <a:picLocks noGrp="1" noChangeAspect="1"/>
          </p:cNvPicPr>
          <p:nvPr>
            <p:ph idx="1"/>
          </p:nvPr>
        </p:nvPicPr>
        <p:blipFill>
          <a:blip r:embed="rId2"/>
          <a:stretch>
            <a:fillRect/>
          </a:stretch>
        </p:blipFill>
        <p:spPr>
          <a:xfrm>
            <a:off x="0" y="10756"/>
            <a:ext cx="12191994" cy="6857997"/>
          </a:xfrm>
        </p:spPr>
      </p:pic>
      <p:sp>
        <p:nvSpPr>
          <p:cNvPr id="11" name="Rectangle 10">
            <a:extLst>
              <a:ext uri="{FF2B5EF4-FFF2-40B4-BE49-F238E27FC236}">
                <a16:creationId xmlns:a16="http://schemas.microsoft.com/office/drawing/2014/main" id="{1D165D08-E1B4-4369-806E-7BA5F20D681E}"/>
              </a:ext>
            </a:extLst>
          </p:cNvPr>
          <p:cNvSpPr/>
          <p:nvPr/>
        </p:nvSpPr>
        <p:spPr>
          <a:xfrm>
            <a:off x="6394685" y="10756"/>
            <a:ext cx="5797309" cy="830997"/>
          </a:xfrm>
          <a:prstGeom prst="rect">
            <a:avLst/>
          </a:prstGeom>
          <a:solidFill>
            <a:schemeClr val="bg1">
              <a:alpha val="90000"/>
            </a:schemeClr>
          </a:solidFill>
        </p:spPr>
        <p:txBody>
          <a:bodyPr wrap="square">
            <a:spAutoFit/>
          </a:bodyPr>
          <a:lstStyle/>
          <a:p>
            <a:r>
              <a:rPr lang="en-US" sz="4800" dirty="0"/>
              <a:t>Is the round over?</a:t>
            </a:r>
            <a:endParaRPr lang="en-US" sz="4400" dirty="0"/>
          </a:p>
        </p:txBody>
      </p:sp>
    </p:spTree>
    <p:extLst>
      <p:ext uri="{BB962C8B-B14F-4D97-AF65-F5344CB8AC3E}">
        <p14:creationId xmlns:p14="http://schemas.microsoft.com/office/powerpoint/2010/main" val="380251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9BA465EB-3ECC-467A-98B2-28F5528D6B7F}"/>
              </a:ext>
            </a:extLst>
          </p:cNvPr>
          <p:cNvPicPr>
            <a:picLocks noGrp="1" noChangeAspect="1"/>
          </p:cNvPicPr>
          <p:nvPr>
            <p:ph idx="1"/>
          </p:nvPr>
        </p:nvPicPr>
        <p:blipFill>
          <a:blip r:embed="rId2"/>
          <a:stretch>
            <a:fillRect/>
          </a:stretch>
        </p:blipFill>
        <p:spPr>
          <a:xfrm rot="5400000">
            <a:off x="-1335883" y="1575351"/>
            <a:ext cx="6590746" cy="3707295"/>
          </a:xfrm>
        </p:spPr>
      </p:pic>
      <p:pic>
        <p:nvPicPr>
          <p:cNvPr id="15" name="Picture 14">
            <a:extLst>
              <a:ext uri="{FF2B5EF4-FFF2-40B4-BE49-F238E27FC236}">
                <a16:creationId xmlns:a16="http://schemas.microsoft.com/office/drawing/2014/main" id="{CFBB1267-02B0-4BC5-A9CC-146556770C08}"/>
              </a:ext>
            </a:extLst>
          </p:cNvPr>
          <p:cNvPicPr>
            <a:picLocks noChangeAspect="1"/>
          </p:cNvPicPr>
          <p:nvPr/>
        </p:nvPicPr>
        <p:blipFill>
          <a:blip r:embed="rId3"/>
          <a:stretch>
            <a:fillRect/>
          </a:stretch>
        </p:blipFill>
        <p:spPr>
          <a:xfrm>
            <a:off x="7048494" y="-1"/>
            <a:ext cx="5143500" cy="6858000"/>
          </a:xfrm>
          <a:prstGeom prst="rect">
            <a:avLst/>
          </a:prstGeom>
        </p:spPr>
      </p:pic>
      <p:sp>
        <p:nvSpPr>
          <p:cNvPr id="11" name="Rectangle 10">
            <a:extLst>
              <a:ext uri="{FF2B5EF4-FFF2-40B4-BE49-F238E27FC236}">
                <a16:creationId xmlns:a16="http://schemas.microsoft.com/office/drawing/2014/main" id="{1D165D08-E1B4-4369-806E-7BA5F20D681E}"/>
              </a:ext>
            </a:extLst>
          </p:cNvPr>
          <p:cNvSpPr/>
          <p:nvPr/>
        </p:nvSpPr>
        <p:spPr>
          <a:xfrm>
            <a:off x="3901434" y="1506067"/>
            <a:ext cx="3015732" cy="1754326"/>
          </a:xfrm>
          <a:prstGeom prst="rect">
            <a:avLst/>
          </a:prstGeom>
          <a:solidFill>
            <a:schemeClr val="bg2">
              <a:lumMod val="75000"/>
              <a:alpha val="90000"/>
            </a:schemeClr>
          </a:solidFill>
        </p:spPr>
        <p:txBody>
          <a:bodyPr wrap="square">
            <a:spAutoFit/>
          </a:bodyPr>
          <a:lstStyle/>
          <a:p>
            <a:r>
              <a:rPr lang="en-US" sz="3600" dirty="0"/>
              <a:t>I got hit, </a:t>
            </a:r>
          </a:p>
          <a:p>
            <a:r>
              <a:rPr lang="en-US" sz="3600" dirty="0"/>
              <a:t>when can I </a:t>
            </a:r>
          </a:p>
          <a:p>
            <a:r>
              <a:rPr lang="en-US" sz="3600" dirty="0"/>
              <a:t>go back in?</a:t>
            </a:r>
            <a:endParaRPr lang="en-US" sz="3400" dirty="0"/>
          </a:p>
        </p:txBody>
      </p:sp>
    </p:spTree>
    <p:extLst>
      <p:ext uri="{BB962C8B-B14F-4D97-AF65-F5344CB8AC3E}">
        <p14:creationId xmlns:p14="http://schemas.microsoft.com/office/powerpoint/2010/main" val="76761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25211A-4CA0-4B53-82BB-1EE7C7F3C7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165D08-E1B4-4369-806E-7BA5F20D681E}"/>
              </a:ext>
            </a:extLst>
          </p:cNvPr>
          <p:cNvSpPr/>
          <p:nvPr/>
        </p:nvSpPr>
        <p:spPr>
          <a:xfrm>
            <a:off x="1" y="94732"/>
            <a:ext cx="2976546" cy="1200329"/>
          </a:xfrm>
          <a:prstGeom prst="rect">
            <a:avLst/>
          </a:prstGeom>
          <a:solidFill>
            <a:schemeClr val="bg1">
              <a:alpha val="90000"/>
            </a:schemeClr>
          </a:solidFill>
        </p:spPr>
        <p:txBody>
          <a:bodyPr wrap="square">
            <a:spAutoFit/>
          </a:bodyPr>
          <a:lstStyle/>
          <a:p>
            <a:r>
              <a:rPr lang="en-US" sz="3600" dirty="0"/>
              <a:t>What we’ve</a:t>
            </a:r>
          </a:p>
          <a:p>
            <a:r>
              <a:rPr lang="en-US" sz="3600" dirty="0"/>
              <a:t>Tried?</a:t>
            </a:r>
            <a:endParaRPr lang="en-US" sz="3400" dirty="0"/>
          </a:p>
        </p:txBody>
      </p:sp>
      <p:pic>
        <p:nvPicPr>
          <p:cNvPr id="3" name="Picture 2">
            <a:extLst>
              <a:ext uri="{FF2B5EF4-FFF2-40B4-BE49-F238E27FC236}">
                <a16:creationId xmlns:a16="http://schemas.microsoft.com/office/drawing/2014/main" id="{3DF2115D-77FC-4BD2-9DCF-26FBD12AA778}"/>
              </a:ext>
            </a:extLst>
          </p:cNvPr>
          <p:cNvPicPr>
            <a:picLocks noChangeAspect="1"/>
          </p:cNvPicPr>
          <p:nvPr/>
        </p:nvPicPr>
        <p:blipFill>
          <a:blip r:embed="rId2"/>
          <a:stretch>
            <a:fillRect/>
          </a:stretch>
        </p:blipFill>
        <p:spPr>
          <a:xfrm>
            <a:off x="10541498" y="-33489"/>
            <a:ext cx="1666875" cy="2667000"/>
          </a:xfrm>
          <a:prstGeom prst="rect">
            <a:avLst/>
          </a:prstGeom>
        </p:spPr>
      </p:pic>
      <p:pic>
        <p:nvPicPr>
          <p:cNvPr id="5" name="Picture 4">
            <a:extLst>
              <a:ext uri="{FF2B5EF4-FFF2-40B4-BE49-F238E27FC236}">
                <a16:creationId xmlns:a16="http://schemas.microsoft.com/office/drawing/2014/main" id="{062575D7-906B-46F2-B87F-57C73ED32910}"/>
              </a:ext>
            </a:extLst>
          </p:cNvPr>
          <p:cNvPicPr>
            <a:picLocks noChangeAspect="1"/>
          </p:cNvPicPr>
          <p:nvPr/>
        </p:nvPicPr>
        <p:blipFill>
          <a:blip r:embed="rId3"/>
          <a:stretch>
            <a:fillRect/>
          </a:stretch>
        </p:blipFill>
        <p:spPr>
          <a:xfrm>
            <a:off x="10541118" y="3285778"/>
            <a:ext cx="1590675" cy="3514725"/>
          </a:xfrm>
          <a:prstGeom prst="rect">
            <a:avLst/>
          </a:prstGeom>
        </p:spPr>
      </p:pic>
      <p:pic>
        <p:nvPicPr>
          <p:cNvPr id="12" name="Picture 11">
            <a:extLst>
              <a:ext uri="{FF2B5EF4-FFF2-40B4-BE49-F238E27FC236}">
                <a16:creationId xmlns:a16="http://schemas.microsoft.com/office/drawing/2014/main" id="{5D136438-6691-4E31-9A25-2A3814A85F31}"/>
              </a:ext>
            </a:extLst>
          </p:cNvPr>
          <p:cNvPicPr>
            <a:picLocks noChangeAspect="1"/>
          </p:cNvPicPr>
          <p:nvPr/>
        </p:nvPicPr>
        <p:blipFill>
          <a:blip r:embed="rId4"/>
          <a:stretch>
            <a:fillRect/>
          </a:stretch>
        </p:blipFill>
        <p:spPr>
          <a:xfrm>
            <a:off x="49368" y="2480019"/>
            <a:ext cx="3906481" cy="2590167"/>
          </a:xfrm>
          <a:prstGeom prst="rect">
            <a:avLst/>
          </a:prstGeom>
        </p:spPr>
      </p:pic>
      <p:pic>
        <p:nvPicPr>
          <p:cNvPr id="10" name="Content Placeholder 9">
            <a:extLst>
              <a:ext uri="{FF2B5EF4-FFF2-40B4-BE49-F238E27FC236}">
                <a16:creationId xmlns:a16="http://schemas.microsoft.com/office/drawing/2014/main" id="{FBD7C064-54D3-4E9B-A7A5-8B66036B713F}"/>
              </a:ext>
            </a:extLst>
          </p:cNvPr>
          <p:cNvPicPr>
            <a:picLocks noGrp="1" noChangeAspect="1"/>
          </p:cNvPicPr>
          <p:nvPr>
            <p:ph idx="1"/>
          </p:nvPr>
        </p:nvPicPr>
        <p:blipFill>
          <a:blip r:embed="rId5"/>
          <a:stretch>
            <a:fillRect/>
          </a:stretch>
        </p:blipFill>
        <p:spPr>
          <a:xfrm>
            <a:off x="6645526" y="14316"/>
            <a:ext cx="3841519" cy="6829367"/>
          </a:xfrm>
        </p:spPr>
      </p:pic>
      <p:sp>
        <p:nvSpPr>
          <p:cNvPr id="13" name="Rectangle 12">
            <a:extLst>
              <a:ext uri="{FF2B5EF4-FFF2-40B4-BE49-F238E27FC236}">
                <a16:creationId xmlns:a16="http://schemas.microsoft.com/office/drawing/2014/main" id="{AAEC8803-FD98-4D3A-8DED-98A0E246C6DB}"/>
              </a:ext>
            </a:extLst>
          </p:cNvPr>
          <p:cNvSpPr/>
          <p:nvPr/>
        </p:nvSpPr>
        <p:spPr>
          <a:xfrm>
            <a:off x="7397732" y="4513860"/>
            <a:ext cx="2894446" cy="1754326"/>
          </a:xfrm>
          <a:prstGeom prst="rect">
            <a:avLst/>
          </a:prstGeom>
          <a:solidFill>
            <a:schemeClr val="bg1">
              <a:alpha val="90000"/>
            </a:schemeClr>
          </a:solidFill>
        </p:spPr>
        <p:txBody>
          <a:bodyPr wrap="square">
            <a:spAutoFit/>
          </a:bodyPr>
          <a:lstStyle/>
          <a:p>
            <a:r>
              <a:rPr lang="en-US" sz="3600" dirty="0"/>
              <a:t>Referees</a:t>
            </a:r>
          </a:p>
          <a:p>
            <a:r>
              <a:rPr lang="en-US" sz="3600" dirty="0"/>
              <a:t>With Walkie talkies</a:t>
            </a:r>
            <a:endParaRPr lang="en-US" sz="3400" dirty="0"/>
          </a:p>
        </p:txBody>
      </p:sp>
      <p:sp>
        <p:nvSpPr>
          <p:cNvPr id="14" name="Rectangle 13">
            <a:extLst>
              <a:ext uri="{FF2B5EF4-FFF2-40B4-BE49-F238E27FC236}">
                <a16:creationId xmlns:a16="http://schemas.microsoft.com/office/drawing/2014/main" id="{462D30B6-3F97-4198-9D5B-06342DF5AEA3}"/>
              </a:ext>
            </a:extLst>
          </p:cNvPr>
          <p:cNvSpPr/>
          <p:nvPr/>
        </p:nvSpPr>
        <p:spPr>
          <a:xfrm>
            <a:off x="590404" y="5070186"/>
            <a:ext cx="2847386" cy="1754326"/>
          </a:xfrm>
          <a:prstGeom prst="rect">
            <a:avLst/>
          </a:prstGeom>
          <a:solidFill>
            <a:schemeClr val="bg1">
              <a:alpha val="90000"/>
            </a:schemeClr>
          </a:solidFill>
        </p:spPr>
        <p:txBody>
          <a:bodyPr wrap="square">
            <a:spAutoFit/>
          </a:bodyPr>
          <a:lstStyle/>
          <a:p>
            <a:r>
              <a:rPr lang="en-US" sz="3600" dirty="0"/>
              <a:t>Loud </a:t>
            </a:r>
          </a:p>
          <a:p>
            <a:r>
              <a:rPr lang="en-US" sz="3600" dirty="0"/>
              <a:t>Speakers </a:t>
            </a:r>
          </a:p>
          <a:p>
            <a:r>
              <a:rPr lang="en-US" sz="3600" dirty="0"/>
              <a:t>or </a:t>
            </a:r>
            <a:r>
              <a:rPr lang="en-US" sz="3200" dirty="0"/>
              <a:t>Airhorns</a:t>
            </a:r>
          </a:p>
        </p:txBody>
      </p:sp>
      <p:pic>
        <p:nvPicPr>
          <p:cNvPr id="8" name="Picture 7">
            <a:extLst>
              <a:ext uri="{FF2B5EF4-FFF2-40B4-BE49-F238E27FC236}">
                <a16:creationId xmlns:a16="http://schemas.microsoft.com/office/drawing/2014/main" id="{153631AD-183C-40A9-8FB8-B23CAB80ADC5}"/>
              </a:ext>
            </a:extLst>
          </p:cNvPr>
          <p:cNvPicPr>
            <a:picLocks noChangeAspect="1"/>
          </p:cNvPicPr>
          <p:nvPr/>
        </p:nvPicPr>
        <p:blipFill>
          <a:blip r:embed="rId6"/>
          <a:stretch>
            <a:fillRect/>
          </a:stretch>
        </p:blipFill>
        <p:spPr>
          <a:xfrm>
            <a:off x="3648630" y="2329138"/>
            <a:ext cx="3538262" cy="3538262"/>
          </a:xfrm>
          <a:prstGeom prst="rect">
            <a:avLst/>
          </a:prstGeom>
        </p:spPr>
      </p:pic>
    </p:spTree>
    <p:extLst>
      <p:ext uri="{BB962C8B-B14F-4D97-AF65-F5344CB8AC3E}">
        <p14:creationId xmlns:p14="http://schemas.microsoft.com/office/powerpoint/2010/main" val="234109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325" y="764373"/>
            <a:ext cx="10048875" cy="1293028"/>
          </a:xfrm>
        </p:spPr>
        <p:txBody>
          <a:bodyPr/>
          <a:lstStyle/>
          <a:p>
            <a:r>
              <a:rPr lang="en-US" dirty="0"/>
              <a:t>My Solution: </a:t>
            </a:r>
            <a:br>
              <a:rPr lang="en-US" dirty="0"/>
            </a:br>
            <a:r>
              <a:rPr lang="en-US" dirty="0"/>
              <a:t>Distributed Speaking </a:t>
            </a:r>
            <a:r>
              <a:rPr lang="en-US" dirty="0" err="1"/>
              <a:t>timERs</a:t>
            </a:r>
            <a:endParaRPr lang="en-US" dirty="0"/>
          </a:p>
        </p:txBody>
      </p:sp>
      <p:pic>
        <p:nvPicPr>
          <p:cNvPr id="13" name="Picture 12">
            <a:extLst>
              <a:ext uri="{FF2B5EF4-FFF2-40B4-BE49-F238E27FC236}">
                <a16:creationId xmlns:a16="http://schemas.microsoft.com/office/drawing/2014/main" id="{42A800D8-834F-4486-BDDB-9BB3DACC13F9}"/>
              </a:ext>
            </a:extLst>
          </p:cNvPr>
          <p:cNvPicPr>
            <a:picLocks noChangeAspect="1"/>
          </p:cNvPicPr>
          <p:nvPr/>
        </p:nvPicPr>
        <p:blipFill rotWithShape="1">
          <a:blip r:embed="rId2"/>
          <a:srcRect l="22500" r="17147" b="4627"/>
          <a:stretch/>
        </p:blipFill>
        <p:spPr>
          <a:xfrm>
            <a:off x="4194110" y="2571539"/>
            <a:ext cx="4315189" cy="3835723"/>
          </a:xfrm>
          <a:prstGeom prst="rect">
            <a:avLst/>
          </a:prstGeom>
        </p:spPr>
      </p:pic>
    </p:spTree>
    <p:extLst>
      <p:ext uri="{BB962C8B-B14F-4D97-AF65-F5344CB8AC3E}">
        <p14:creationId xmlns:p14="http://schemas.microsoft.com/office/powerpoint/2010/main" val="924243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42FE8-D6EC-4360-A6A5-25F2CE2094FF}"/>
              </a:ext>
            </a:extLst>
          </p:cNvPr>
          <p:cNvPicPr>
            <a:picLocks noChangeAspect="1"/>
          </p:cNvPicPr>
          <p:nvPr/>
        </p:nvPicPr>
        <p:blipFill rotWithShape="1">
          <a:blip r:embed="rId2"/>
          <a:srcRect l="22500" r="17147" b="4627"/>
          <a:stretch/>
        </p:blipFill>
        <p:spPr>
          <a:xfrm>
            <a:off x="9683672" y="822202"/>
            <a:ext cx="1547679" cy="1375714"/>
          </a:xfrm>
          <a:prstGeom prst="rect">
            <a:avLst/>
          </a:prstGeom>
        </p:spPr>
      </p:pic>
      <p:pic>
        <p:nvPicPr>
          <p:cNvPr id="9" name="Picture 8">
            <a:extLst>
              <a:ext uri="{FF2B5EF4-FFF2-40B4-BE49-F238E27FC236}">
                <a16:creationId xmlns:a16="http://schemas.microsoft.com/office/drawing/2014/main" id="{AAFDB259-8CAF-4E29-949F-45F823E10484}"/>
              </a:ext>
            </a:extLst>
          </p:cNvPr>
          <p:cNvPicPr>
            <a:picLocks noChangeAspect="1"/>
          </p:cNvPicPr>
          <p:nvPr/>
        </p:nvPicPr>
        <p:blipFill rotWithShape="1">
          <a:blip r:embed="rId2"/>
          <a:srcRect l="22500" r="17147" b="4627"/>
          <a:stretch/>
        </p:blipFill>
        <p:spPr>
          <a:xfrm>
            <a:off x="851288" y="4460696"/>
            <a:ext cx="1626021" cy="1445352"/>
          </a:xfrm>
          <a:prstGeom prst="rect">
            <a:avLst/>
          </a:prstGeom>
        </p:spPr>
      </p:pic>
      <p:pic>
        <p:nvPicPr>
          <p:cNvPr id="10" name="Picture 9">
            <a:extLst>
              <a:ext uri="{FF2B5EF4-FFF2-40B4-BE49-F238E27FC236}">
                <a16:creationId xmlns:a16="http://schemas.microsoft.com/office/drawing/2014/main" id="{9ADAD315-CB6E-4A97-8152-E3376CE140A7}"/>
              </a:ext>
            </a:extLst>
          </p:cNvPr>
          <p:cNvPicPr>
            <a:picLocks noChangeAspect="1"/>
          </p:cNvPicPr>
          <p:nvPr/>
        </p:nvPicPr>
        <p:blipFill rotWithShape="1">
          <a:blip r:embed="rId2"/>
          <a:srcRect l="22500" r="17147" b="4627"/>
          <a:stretch/>
        </p:blipFill>
        <p:spPr>
          <a:xfrm>
            <a:off x="9897447" y="4435497"/>
            <a:ext cx="1585055" cy="1408937"/>
          </a:xfrm>
          <a:prstGeom prst="rect">
            <a:avLst/>
          </a:prstGeom>
        </p:spPr>
      </p:pic>
      <p:pic>
        <p:nvPicPr>
          <p:cNvPr id="13" name="Picture 12">
            <a:extLst>
              <a:ext uri="{FF2B5EF4-FFF2-40B4-BE49-F238E27FC236}">
                <a16:creationId xmlns:a16="http://schemas.microsoft.com/office/drawing/2014/main" id="{42A800D8-834F-4486-BDDB-9BB3DACC13F9}"/>
              </a:ext>
            </a:extLst>
          </p:cNvPr>
          <p:cNvPicPr>
            <a:picLocks noChangeAspect="1"/>
          </p:cNvPicPr>
          <p:nvPr/>
        </p:nvPicPr>
        <p:blipFill rotWithShape="1">
          <a:blip r:embed="rId2"/>
          <a:srcRect l="22500" r="17147" b="4627"/>
          <a:stretch/>
        </p:blipFill>
        <p:spPr>
          <a:xfrm>
            <a:off x="1010758" y="920756"/>
            <a:ext cx="1594884" cy="1417674"/>
          </a:xfrm>
          <a:prstGeom prst="rect">
            <a:avLst/>
          </a:prstGeom>
        </p:spPr>
      </p:pic>
      <p:pic>
        <p:nvPicPr>
          <p:cNvPr id="4" name="Picture 3">
            <a:extLst>
              <a:ext uri="{FF2B5EF4-FFF2-40B4-BE49-F238E27FC236}">
                <a16:creationId xmlns:a16="http://schemas.microsoft.com/office/drawing/2014/main" id="{764332F5-D151-434B-A40C-FFD645A7F0E0}"/>
              </a:ext>
            </a:extLst>
          </p:cNvPr>
          <p:cNvPicPr>
            <a:picLocks noChangeAspect="1"/>
          </p:cNvPicPr>
          <p:nvPr/>
        </p:nvPicPr>
        <p:blipFill>
          <a:blip r:embed="rId3"/>
          <a:stretch>
            <a:fillRect/>
          </a:stretch>
        </p:blipFill>
        <p:spPr>
          <a:xfrm>
            <a:off x="4944217" y="3057827"/>
            <a:ext cx="2261230" cy="3030124"/>
          </a:xfrm>
          <a:prstGeom prst="rect">
            <a:avLst/>
          </a:prstGeom>
        </p:spPr>
      </p:pic>
      <p:cxnSp>
        <p:nvCxnSpPr>
          <p:cNvPr id="6" name="Straight Connector 5">
            <a:extLst>
              <a:ext uri="{FF2B5EF4-FFF2-40B4-BE49-F238E27FC236}">
                <a16:creationId xmlns:a16="http://schemas.microsoft.com/office/drawing/2014/main" id="{EC97254C-3263-46EF-BF7C-3E4575F16879}"/>
              </a:ext>
            </a:extLst>
          </p:cNvPr>
          <p:cNvCxnSpPr/>
          <p:nvPr/>
        </p:nvCxnSpPr>
        <p:spPr>
          <a:xfrm>
            <a:off x="2806995" y="3200400"/>
            <a:ext cx="1828800" cy="797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E78198-3DB4-4E15-8D9F-AB2BDF7E6F64}"/>
              </a:ext>
            </a:extLst>
          </p:cNvPr>
          <p:cNvCxnSpPr>
            <a:cxnSpLocks/>
          </p:cNvCxnSpPr>
          <p:nvPr/>
        </p:nvCxnSpPr>
        <p:spPr>
          <a:xfrm flipV="1">
            <a:off x="2679405" y="5050465"/>
            <a:ext cx="2062716" cy="648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21A344-7DC9-4396-A746-FE8EB4D0D20C}"/>
              </a:ext>
            </a:extLst>
          </p:cNvPr>
          <p:cNvCxnSpPr>
            <a:cxnSpLocks/>
          </p:cNvCxnSpPr>
          <p:nvPr/>
        </p:nvCxnSpPr>
        <p:spPr>
          <a:xfrm flipV="1">
            <a:off x="7407543" y="3274828"/>
            <a:ext cx="2062716" cy="648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DFFE556-BE99-4493-B315-94B9BBA706E5}"/>
              </a:ext>
            </a:extLst>
          </p:cNvPr>
          <p:cNvCxnSpPr>
            <a:cxnSpLocks/>
          </p:cNvCxnSpPr>
          <p:nvPr/>
        </p:nvCxnSpPr>
        <p:spPr>
          <a:xfrm>
            <a:off x="7510569" y="5183372"/>
            <a:ext cx="1867980" cy="51567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D51AB611-8DB8-4C59-92D1-96CC2B152DED}"/>
              </a:ext>
            </a:extLst>
          </p:cNvPr>
          <p:cNvSpPr txBox="1">
            <a:spLocks/>
          </p:cNvSpPr>
          <p:nvPr/>
        </p:nvSpPr>
        <p:spPr>
          <a:xfrm>
            <a:off x="3253757" y="539882"/>
            <a:ext cx="4669465" cy="1293028"/>
          </a:xfrm>
          <a:prstGeom prst="rect">
            <a:avLst/>
          </a:prstGeom>
        </p:spPr>
        <p:txBody>
          <a:bodyPr vert="horz" lIns="91440" tIns="45720" rIns="91440" bIns="45720" rtlCol="0" anchor="ctr">
            <a:normAutofit fontScale="925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Distributed timers In the Trees</a:t>
            </a:r>
          </a:p>
        </p:txBody>
      </p:sp>
      <p:pic>
        <p:nvPicPr>
          <p:cNvPr id="20" name="Picture 19">
            <a:extLst>
              <a:ext uri="{FF2B5EF4-FFF2-40B4-BE49-F238E27FC236}">
                <a16:creationId xmlns:a16="http://schemas.microsoft.com/office/drawing/2014/main" id="{D9D7E5DD-953B-46F9-B83E-435B64577F61}"/>
              </a:ext>
            </a:extLst>
          </p:cNvPr>
          <p:cNvPicPr>
            <a:picLocks noChangeAspect="1"/>
          </p:cNvPicPr>
          <p:nvPr/>
        </p:nvPicPr>
        <p:blipFill>
          <a:blip r:embed="rId4"/>
          <a:stretch>
            <a:fillRect/>
          </a:stretch>
        </p:blipFill>
        <p:spPr>
          <a:xfrm>
            <a:off x="4494399" y="3789398"/>
            <a:ext cx="3456467" cy="2116650"/>
          </a:xfrm>
          <a:prstGeom prst="rect">
            <a:avLst/>
          </a:prstGeom>
        </p:spPr>
      </p:pic>
      <p:sp>
        <p:nvSpPr>
          <p:cNvPr id="21" name="Title 1">
            <a:extLst>
              <a:ext uri="{FF2B5EF4-FFF2-40B4-BE49-F238E27FC236}">
                <a16:creationId xmlns:a16="http://schemas.microsoft.com/office/drawing/2014/main" id="{111337F7-D9F5-459C-A5A9-47AEDA8B6897}"/>
              </a:ext>
            </a:extLst>
          </p:cNvPr>
          <p:cNvSpPr txBox="1">
            <a:spLocks/>
          </p:cNvSpPr>
          <p:nvPr/>
        </p:nvSpPr>
        <p:spPr>
          <a:xfrm>
            <a:off x="3740099" y="5665643"/>
            <a:ext cx="4669465"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err="1"/>
              <a:t>RaspeBerry</a:t>
            </a:r>
            <a:r>
              <a:rPr lang="en-US" dirty="0"/>
              <a:t> Pi 3</a:t>
            </a:r>
          </a:p>
        </p:txBody>
      </p:sp>
      <p:pic>
        <p:nvPicPr>
          <p:cNvPr id="22530" name="Picture 2" descr="Image result for pi zero">
            <a:extLst>
              <a:ext uri="{FF2B5EF4-FFF2-40B4-BE49-F238E27FC236}">
                <a16:creationId xmlns:a16="http://schemas.microsoft.com/office/drawing/2014/main" id="{FC6D040A-93F5-45D7-B442-B857E4F221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4" t="9302" r="6600" b="12369"/>
          <a:stretch/>
        </p:blipFill>
        <p:spPr bwMode="auto">
          <a:xfrm>
            <a:off x="1143089" y="2122913"/>
            <a:ext cx="1228640" cy="5574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pi zero">
            <a:extLst>
              <a:ext uri="{FF2B5EF4-FFF2-40B4-BE49-F238E27FC236}">
                <a16:creationId xmlns:a16="http://schemas.microsoft.com/office/drawing/2014/main" id="{FE4AFAAF-97B9-4D04-8A4A-4F139F220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4" t="9302" r="6600" b="12369"/>
          <a:stretch/>
        </p:blipFill>
        <p:spPr bwMode="auto">
          <a:xfrm>
            <a:off x="9897447" y="1926331"/>
            <a:ext cx="1228640" cy="5574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pi zero">
            <a:extLst>
              <a:ext uri="{FF2B5EF4-FFF2-40B4-BE49-F238E27FC236}">
                <a16:creationId xmlns:a16="http://schemas.microsoft.com/office/drawing/2014/main" id="{7A27E392-E5B2-4214-AA65-7CB5FF8203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4" t="9302" r="6600" b="12369"/>
          <a:stretch/>
        </p:blipFill>
        <p:spPr bwMode="auto">
          <a:xfrm>
            <a:off x="1073615" y="5627307"/>
            <a:ext cx="1228640" cy="5574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pi zero">
            <a:extLst>
              <a:ext uri="{FF2B5EF4-FFF2-40B4-BE49-F238E27FC236}">
                <a16:creationId xmlns:a16="http://schemas.microsoft.com/office/drawing/2014/main" id="{81D29E15-812E-4D96-8CE5-5F6A0D6E0A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4" t="9302" r="6600" b="12369"/>
          <a:stretch/>
        </p:blipFill>
        <p:spPr bwMode="auto">
          <a:xfrm>
            <a:off x="10075654" y="5664841"/>
            <a:ext cx="1228640" cy="557482"/>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AA950AD9-07E3-425F-B078-D08B909CC933}"/>
              </a:ext>
            </a:extLst>
          </p:cNvPr>
          <p:cNvSpPr txBox="1">
            <a:spLocks/>
          </p:cNvSpPr>
          <p:nvPr/>
        </p:nvSpPr>
        <p:spPr>
          <a:xfrm>
            <a:off x="449611" y="2363755"/>
            <a:ext cx="2729417"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sp>
        <p:nvSpPr>
          <p:cNvPr id="26" name="Title 1">
            <a:extLst>
              <a:ext uri="{FF2B5EF4-FFF2-40B4-BE49-F238E27FC236}">
                <a16:creationId xmlns:a16="http://schemas.microsoft.com/office/drawing/2014/main" id="{7F239984-B4DE-437E-A741-A0C4F529FBEE}"/>
              </a:ext>
            </a:extLst>
          </p:cNvPr>
          <p:cNvSpPr txBox="1">
            <a:spLocks/>
          </p:cNvSpPr>
          <p:nvPr/>
        </p:nvSpPr>
        <p:spPr>
          <a:xfrm>
            <a:off x="9086539" y="2306093"/>
            <a:ext cx="2729417"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sp>
        <p:nvSpPr>
          <p:cNvPr id="27" name="Title 1">
            <a:extLst>
              <a:ext uri="{FF2B5EF4-FFF2-40B4-BE49-F238E27FC236}">
                <a16:creationId xmlns:a16="http://schemas.microsoft.com/office/drawing/2014/main" id="{E3869C12-4061-4B98-AD82-BA441C21B7D2}"/>
              </a:ext>
            </a:extLst>
          </p:cNvPr>
          <p:cNvSpPr txBox="1">
            <a:spLocks/>
          </p:cNvSpPr>
          <p:nvPr/>
        </p:nvSpPr>
        <p:spPr>
          <a:xfrm>
            <a:off x="392700" y="5844434"/>
            <a:ext cx="2729417"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sp>
        <p:nvSpPr>
          <p:cNvPr id="28" name="Title 1">
            <a:extLst>
              <a:ext uri="{FF2B5EF4-FFF2-40B4-BE49-F238E27FC236}">
                <a16:creationId xmlns:a16="http://schemas.microsoft.com/office/drawing/2014/main" id="{3DB4C102-A094-4196-80BF-8E17B6FB6D96}"/>
              </a:ext>
            </a:extLst>
          </p:cNvPr>
          <p:cNvSpPr txBox="1">
            <a:spLocks/>
          </p:cNvSpPr>
          <p:nvPr/>
        </p:nvSpPr>
        <p:spPr>
          <a:xfrm>
            <a:off x="9378549" y="5910319"/>
            <a:ext cx="2729417"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spTree>
    <p:extLst>
      <p:ext uri="{BB962C8B-B14F-4D97-AF65-F5344CB8AC3E}">
        <p14:creationId xmlns:p14="http://schemas.microsoft.com/office/powerpoint/2010/main" val="4181465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EB4A5E-297C-4D4D-8FCE-B1194D3C80BD}"/>
              </a:ext>
            </a:extLst>
          </p:cNvPr>
          <p:cNvPicPr>
            <a:picLocks noChangeAspect="1"/>
          </p:cNvPicPr>
          <p:nvPr/>
        </p:nvPicPr>
        <p:blipFill>
          <a:blip r:embed="rId2"/>
          <a:stretch>
            <a:fillRect/>
          </a:stretch>
        </p:blipFill>
        <p:spPr>
          <a:xfrm>
            <a:off x="6905586" y="901635"/>
            <a:ext cx="5219700" cy="3028950"/>
          </a:xfrm>
          <a:prstGeom prst="rect">
            <a:avLst/>
          </a:prstGeom>
        </p:spPr>
      </p:pic>
      <p:sp>
        <p:nvSpPr>
          <p:cNvPr id="2" name="Title 1"/>
          <p:cNvSpPr>
            <a:spLocks noGrp="1"/>
          </p:cNvSpPr>
          <p:nvPr>
            <p:ph type="title"/>
          </p:nvPr>
        </p:nvSpPr>
        <p:spPr>
          <a:xfrm>
            <a:off x="-1851211" y="634384"/>
            <a:ext cx="8610600" cy="1293028"/>
          </a:xfrm>
        </p:spPr>
        <p:txBody>
          <a:bodyPr/>
          <a:lstStyle/>
          <a:p>
            <a:r>
              <a:rPr lang="en-US" dirty="0"/>
              <a:t>Digital Display</a:t>
            </a:r>
          </a:p>
        </p:txBody>
      </p:sp>
      <p:sp>
        <p:nvSpPr>
          <p:cNvPr id="3" name="Content Placeholder 2"/>
          <p:cNvSpPr>
            <a:spLocks noGrp="1"/>
          </p:cNvSpPr>
          <p:nvPr>
            <p:ph idx="1"/>
          </p:nvPr>
        </p:nvSpPr>
        <p:spPr>
          <a:xfrm>
            <a:off x="685800" y="2194560"/>
            <a:ext cx="10820400" cy="4438910"/>
          </a:xfrm>
        </p:spPr>
        <p:txBody>
          <a:bodyPr>
            <a:normAutofit fontScale="85000" lnSpcReduction="20000"/>
          </a:bodyPr>
          <a:lstStyle/>
          <a:p>
            <a:r>
              <a:rPr lang="en-US" sz="3800" dirty="0"/>
              <a:t>Clock Display for the PI</a:t>
            </a:r>
          </a:p>
          <a:p>
            <a:endParaRPr lang="en-US" sz="3800" dirty="0"/>
          </a:p>
          <a:p>
            <a:r>
              <a:rPr lang="en-US" sz="3800" dirty="0"/>
              <a:t>Bright (Able to see outdoors)</a:t>
            </a:r>
          </a:p>
          <a:p>
            <a:endParaRPr lang="en-US" sz="3800" dirty="0"/>
          </a:p>
          <a:p>
            <a:r>
              <a:rPr lang="en-US" sz="3800" dirty="0"/>
              <a:t>Readable from 15-20 feet away</a:t>
            </a:r>
          </a:p>
          <a:p>
            <a:endParaRPr lang="en-US" sz="3800" dirty="0"/>
          </a:p>
          <a:p>
            <a:r>
              <a:rPr lang="en-US" sz="3800" dirty="0"/>
              <a:t>Easy to Control from PI</a:t>
            </a:r>
          </a:p>
          <a:p>
            <a:endParaRPr lang="en-US" sz="3800" dirty="0"/>
          </a:p>
          <a:p>
            <a:r>
              <a:rPr lang="en-US" sz="3800" dirty="0"/>
              <a:t>Affordable</a:t>
            </a:r>
          </a:p>
          <a:p>
            <a:endParaRPr lang="en-US" sz="3200" dirty="0"/>
          </a:p>
          <a:p>
            <a:endParaRPr lang="en-US" dirty="0"/>
          </a:p>
        </p:txBody>
      </p:sp>
    </p:spTree>
    <p:extLst>
      <p:ext uri="{BB962C8B-B14F-4D97-AF65-F5344CB8AC3E}">
        <p14:creationId xmlns:p14="http://schemas.microsoft.com/office/powerpoint/2010/main" val="150021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B836880-BF75-4385-9994-9270F8ACF1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26BCFBE2-C65F-42E3-A14A-5D04B9842E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75" name="Rounded Rectangle 14">
            <a:extLst>
              <a:ext uri="{FF2B5EF4-FFF2-40B4-BE49-F238E27FC236}">
                <a16:creationId xmlns:a16="http://schemas.microsoft.com/office/drawing/2014/main" id="{38D32B90-922C-4411-A898-3F03AA808A0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adafruit 7 segment"/>
          <p:cNvPicPr>
            <a:picLocks noChangeAspect="1" noChangeArrowheads="1"/>
          </p:cNvPicPr>
          <p:nvPr/>
        </p:nvPicPr>
        <p:blipFill rotWithShape="1">
          <a:blip r:embed="rId3">
            <a:extLst>
              <a:ext uri="{28A0092B-C50C-407E-A947-70E740481C1C}">
                <a14:useLocalDpi xmlns:a14="http://schemas.microsoft.com/office/drawing/2010/main" val="0"/>
              </a:ext>
            </a:extLst>
          </a:blip>
          <a:srcRect l="263" r="3" b="3"/>
          <a:stretch/>
        </p:blipFill>
        <p:spPr bwMode="auto">
          <a:xfrm>
            <a:off x="4955339" y="1336566"/>
            <a:ext cx="6127287" cy="46075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0" y="764373"/>
            <a:ext cx="3306744" cy="1293028"/>
          </a:xfrm>
        </p:spPr>
        <p:txBody>
          <a:bodyPr>
            <a:normAutofit/>
          </a:bodyPr>
          <a:lstStyle/>
          <a:p>
            <a:r>
              <a:rPr lang="en-US" dirty="0"/>
              <a:t>7 Segment Display</a:t>
            </a:r>
          </a:p>
        </p:txBody>
      </p:sp>
      <p:sp>
        <p:nvSpPr>
          <p:cNvPr id="3" name="Content Placeholder 2"/>
          <p:cNvSpPr>
            <a:spLocks noGrp="1"/>
          </p:cNvSpPr>
          <p:nvPr>
            <p:ph idx="1"/>
          </p:nvPr>
        </p:nvSpPr>
        <p:spPr>
          <a:xfrm>
            <a:off x="685800" y="2194560"/>
            <a:ext cx="3950208" cy="4301490"/>
          </a:xfrm>
        </p:spPr>
        <p:txBody>
          <a:bodyPr>
            <a:noAutofit/>
          </a:bodyPr>
          <a:lstStyle/>
          <a:p>
            <a:pPr>
              <a:spcAft>
                <a:spcPts val="1800"/>
              </a:spcAft>
            </a:pPr>
            <a:r>
              <a:rPr lang="en-US" sz="3600" dirty="0" err="1"/>
              <a:t>Adafruit</a:t>
            </a:r>
            <a:r>
              <a:rPr lang="en-US" sz="3600" dirty="0"/>
              <a:t> 7 Segment Display With I2C Backpack</a:t>
            </a:r>
          </a:p>
          <a:p>
            <a:pPr>
              <a:spcAft>
                <a:spcPts val="1800"/>
              </a:spcAft>
            </a:pPr>
            <a:r>
              <a:rPr lang="en-US" sz="3600" dirty="0"/>
              <a:t>1.2” tall</a:t>
            </a:r>
          </a:p>
          <a:p>
            <a:pPr>
              <a:spcAft>
                <a:spcPts val="1800"/>
              </a:spcAft>
            </a:pPr>
            <a:r>
              <a:rPr lang="en-US" sz="3600" dirty="0"/>
              <a:t>About $20</a:t>
            </a:r>
          </a:p>
          <a:p>
            <a:pPr>
              <a:spcAft>
                <a:spcPts val="1800"/>
              </a:spcAft>
            </a:pPr>
            <a:r>
              <a:rPr lang="en-US" sz="1800" dirty="0"/>
              <a:t>https://chicagodist.com/</a:t>
            </a:r>
          </a:p>
        </p:txBody>
      </p:sp>
      <p:pic>
        <p:nvPicPr>
          <p:cNvPr id="5" name="Picture 4">
            <a:extLst>
              <a:ext uri="{FF2B5EF4-FFF2-40B4-BE49-F238E27FC236}">
                <a16:creationId xmlns:a16="http://schemas.microsoft.com/office/drawing/2014/main" id="{318C29FC-D74E-475A-B7A7-CF6B610F7A0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943628" y="3967100"/>
            <a:ext cx="1778919" cy="2218773"/>
          </a:xfrm>
          <a:prstGeom prst="rect">
            <a:avLst/>
          </a:prstGeom>
        </p:spPr>
      </p:pic>
    </p:spTree>
    <p:extLst>
      <p:ext uri="{BB962C8B-B14F-4D97-AF65-F5344CB8AC3E}">
        <p14:creationId xmlns:p14="http://schemas.microsoft.com/office/powerpoint/2010/main" val="168543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 name="Picture 3">
            <a:extLst>
              <a:ext uri="{FF2B5EF4-FFF2-40B4-BE49-F238E27FC236}">
                <a16:creationId xmlns:a16="http://schemas.microsoft.com/office/drawing/2014/main" id="{144B274B-6B07-42AF-BD74-5ABF0B1BA81B}"/>
              </a:ext>
            </a:extLst>
          </p:cNvPr>
          <p:cNvPicPr>
            <a:picLocks noChangeAspect="1"/>
          </p:cNvPicPr>
          <p:nvPr/>
        </p:nvPicPr>
        <p:blipFill>
          <a:blip r:embed="rId3"/>
          <a:stretch>
            <a:fillRect/>
          </a:stretch>
        </p:blipFill>
        <p:spPr>
          <a:xfrm>
            <a:off x="4972699" y="1269182"/>
            <a:ext cx="6533501" cy="4426446"/>
          </a:xfrm>
          <a:prstGeom prst="rect">
            <a:avLst/>
          </a:prstGeom>
        </p:spPr>
      </p:pic>
      <p:sp>
        <p:nvSpPr>
          <p:cNvPr id="2" name="Title 1">
            <a:extLst>
              <a:ext uri="{FF2B5EF4-FFF2-40B4-BE49-F238E27FC236}">
                <a16:creationId xmlns:a16="http://schemas.microsoft.com/office/drawing/2014/main" id="{438C6251-C6DB-4B35-9D24-754A9052D284}"/>
              </a:ext>
            </a:extLst>
          </p:cNvPr>
          <p:cNvSpPr>
            <a:spLocks noGrp="1"/>
          </p:cNvSpPr>
          <p:nvPr>
            <p:ph type="title"/>
          </p:nvPr>
        </p:nvSpPr>
        <p:spPr>
          <a:xfrm>
            <a:off x="756556" y="554477"/>
            <a:ext cx="3977639" cy="1600200"/>
          </a:xfrm>
        </p:spPr>
        <p:txBody>
          <a:bodyPr anchor="b">
            <a:normAutofit/>
          </a:bodyPr>
          <a:lstStyle/>
          <a:p>
            <a:pPr algn="l"/>
            <a:r>
              <a:rPr lang="en-US" sz="3200" dirty="0"/>
              <a:t>Some assembly required!!!!</a:t>
            </a:r>
          </a:p>
        </p:txBody>
      </p:sp>
      <p:sp>
        <p:nvSpPr>
          <p:cNvPr id="3" name="Content Placeholder 2">
            <a:extLst>
              <a:ext uri="{FF2B5EF4-FFF2-40B4-BE49-F238E27FC236}">
                <a16:creationId xmlns:a16="http://schemas.microsoft.com/office/drawing/2014/main" id="{FB4BCB5F-D203-43F8-8F8F-8EF5D8383610}"/>
              </a:ext>
            </a:extLst>
          </p:cNvPr>
          <p:cNvSpPr>
            <a:spLocks noGrp="1"/>
          </p:cNvSpPr>
          <p:nvPr>
            <p:ph idx="1"/>
          </p:nvPr>
        </p:nvSpPr>
        <p:spPr>
          <a:xfrm>
            <a:off x="685800" y="2364573"/>
            <a:ext cx="3977639" cy="2263411"/>
          </a:xfrm>
        </p:spPr>
        <p:txBody>
          <a:bodyPr>
            <a:noAutofit/>
          </a:bodyPr>
          <a:lstStyle/>
          <a:p>
            <a:r>
              <a:rPr lang="en-US" sz="2400" dirty="0"/>
              <a:t>“When you buy a pack from </a:t>
            </a:r>
            <a:r>
              <a:rPr lang="en-US" sz="2400" dirty="0" err="1"/>
              <a:t>Adafruit</a:t>
            </a:r>
            <a:r>
              <a:rPr lang="en-US" sz="2400" dirty="0"/>
              <a:t>, it comes with the fully tested and assembled backpack as well as a 7-segment display …”</a:t>
            </a:r>
          </a:p>
        </p:txBody>
      </p:sp>
      <p:sp>
        <p:nvSpPr>
          <p:cNvPr id="5" name="Rectangle 4">
            <a:extLst>
              <a:ext uri="{FF2B5EF4-FFF2-40B4-BE49-F238E27FC236}">
                <a16:creationId xmlns:a16="http://schemas.microsoft.com/office/drawing/2014/main" id="{82D4F244-7556-4384-8B37-C493E30C9131}"/>
              </a:ext>
            </a:extLst>
          </p:cNvPr>
          <p:cNvSpPr/>
          <p:nvPr/>
        </p:nvSpPr>
        <p:spPr>
          <a:xfrm>
            <a:off x="827314" y="4468104"/>
            <a:ext cx="3836124" cy="1815882"/>
          </a:xfrm>
          <a:prstGeom prst="rect">
            <a:avLst/>
          </a:prstGeom>
        </p:spPr>
        <p:txBody>
          <a:bodyPr wrap="square">
            <a:spAutoFit/>
          </a:bodyPr>
          <a:lstStyle/>
          <a:p>
            <a:r>
              <a:rPr lang="en-US" sz="2800" dirty="0"/>
              <a:t> “You'll need to </a:t>
            </a:r>
            <a:r>
              <a:rPr lang="en-US" sz="2800" b="1" dirty="0"/>
              <a:t>solder</a:t>
            </a:r>
            <a:r>
              <a:rPr lang="en-US" sz="2800" dirty="0"/>
              <a:t> the matrix onto the backpack but its an </a:t>
            </a:r>
            <a:r>
              <a:rPr lang="en-US" sz="2800" b="1" i="1" dirty="0"/>
              <a:t>easy</a:t>
            </a:r>
            <a:r>
              <a:rPr lang="en-US" sz="2800" dirty="0"/>
              <a:t> task.”</a:t>
            </a:r>
          </a:p>
        </p:txBody>
      </p:sp>
      <p:sp>
        <p:nvSpPr>
          <p:cNvPr id="6" name="Thought Bubble: Cloud 5">
            <a:extLst>
              <a:ext uri="{FF2B5EF4-FFF2-40B4-BE49-F238E27FC236}">
                <a16:creationId xmlns:a16="http://schemas.microsoft.com/office/drawing/2014/main" id="{4E205140-821D-4FC0-A776-55234D570E57}"/>
              </a:ext>
            </a:extLst>
          </p:cNvPr>
          <p:cNvSpPr/>
          <p:nvPr/>
        </p:nvSpPr>
        <p:spPr>
          <a:xfrm>
            <a:off x="4516179" y="2372093"/>
            <a:ext cx="4912242" cy="2103531"/>
          </a:xfrm>
          <a:prstGeom prst="cloudCallout">
            <a:avLst>
              <a:gd name="adj1" fmla="val -46375"/>
              <a:gd name="adj2" fmla="val 574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WHAT!!!???</a:t>
            </a:r>
          </a:p>
        </p:txBody>
      </p:sp>
    </p:spTree>
    <p:extLst>
      <p:ext uri="{BB962C8B-B14F-4D97-AF65-F5344CB8AC3E}">
        <p14:creationId xmlns:p14="http://schemas.microsoft.com/office/powerpoint/2010/main" val="275790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4E3B869-3361-4E8C-87BB-27794406A04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46A856AB-281D-45B5-B270-8EA6AC0CBD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5" name="Picture 4">
            <a:extLst>
              <a:ext uri="{FF2B5EF4-FFF2-40B4-BE49-F238E27FC236}">
                <a16:creationId xmlns:a16="http://schemas.microsoft.com/office/drawing/2014/main" id="{79E837FC-17E4-4EE8-BE19-9F3EC4C82503}"/>
              </a:ext>
            </a:extLst>
          </p:cNvPr>
          <p:cNvPicPr>
            <a:picLocks noChangeAspect="1"/>
          </p:cNvPicPr>
          <p:nvPr/>
        </p:nvPicPr>
        <p:blipFill rotWithShape="1">
          <a:blip r:embed="rId3"/>
          <a:srcRect t="1467" r="2" b="18488"/>
          <a:stretch/>
        </p:blipFill>
        <p:spPr>
          <a:xfrm>
            <a:off x="5349607" y="746125"/>
            <a:ext cx="3314451" cy="3358380"/>
          </a:xfrm>
          <a:prstGeom prst="rect">
            <a:avLst/>
          </a:prstGeom>
        </p:spPr>
      </p:pic>
      <p:pic>
        <p:nvPicPr>
          <p:cNvPr id="1026" name="Picture 2" descr="Image result for bad soldering funny">
            <a:extLst>
              <a:ext uri="{FF2B5EF4-FFF2-40B4-BE49-F238E27FC236}">
                <a16:creationId xmlns:a16="http://schemas.microsoft.com/office/drawing/2014/main" id="{C8F96755-1E51-47C3-9E25-4E65CA4789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70" r="30253" b="-2"/>
          <a:stretch/>
        </p:blipFill>
        <p:spPr bwMode="auto">
          <a:xfrm>
            <a:off x="8810817" y="2822889"/>
            <a:ext cx="2695383" cy="3532955"/>
          </a:xfrm>
          <a:prstGeom prst="rect">
            <a:avLst/>
          </a:prstGeom>
          <a:noFill/>
          <a:extLst>
            <a:ext uri="{909E8E84-426E-40DD-AFC4-6F175D3DCCD1}">
              <a14:hiddenFill xmlns:a14="http://schemas.microsoft.com/office/drawing/2010/main">
                <a:solidFill>
                  <a:srgbClr val="FFFFFF"/>
                </a:solidFill>
              </a14:hiddenFill>
            </a:ext>
          </a:extLst>
        </p:spPr>
      </p:pic>
      <p:sp>
        <p:nvSpPr>
          <p:cNvPr id="75" name="Round Single Corner Rectangle 16">
            <a:extLst>
              <a:ext uri="{FF2B5EF4-FFF2-40B4-BE49-F238E27FC236}">
                <a16:creationId xmlns:a16="http://schemas.microsoft.com/office/drawing/2014/main" id="{0C371495-4807-437C-B138-97390839F81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241840" y="4259603"/>
            <a:ext cx="2417253" cy="1840846"/>
          </a:xfrm>
          <a:prstGeom prst="round1Rect">
            <a:avLst>
              <a:gd name="adj" fmla="val 11295"/>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 Single Corner Rectangle 17">
            <a:extLst>
              <a:ext uri="{FF2B5EF4-FFF2-40B4-BE49-F238E27FC236}">
                <a16:creationId xmlns:a16="http://schemas.microsoft.com/office/drawing/2014/main" id="{76B44A81-87EC-416C-8094-359C84FEF5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0817" y="1002026"/>
            <a:ext cx="2309217" cy="1684338"/>
          </a:xfrm>
          <a:prstGeom prst="round1Rect">
            <a:avLst>
              <a:gd name="adj" fmla="val 11295"/>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1" y="720725"/>
            <a:ext cx="4124396" cy="1600200"/>
          </a:xfrm>
        </p:spPr>
        <p:txBody>
          <a:bodyPr anchor="b">
            <a:normAutofit/>
          </a:bodyPr>
          <a:lstStyle/>
          <a:p>
            <a:pPr algn="l"/>
            <a:r>
              <a:rPr lang="en-US" sz="3200" dirty="0"/>
              <a:t>Learning About Electronics</a:t>
            </a:r>
          </a:p>
        </p:txBody>
      </p:sp>
      <p:sp>
        <p:nvSpPr>
          <p:cNvPr id="3" name="Content Placeholder 2"/>
          <p:cNvSpPr>
            <a:spLocks noGrp="1"/>
          </p:cNvSpPr>
          <p:nvPr>
            <p:ph idx="1"/>
          </p:nvPr>
        </p:nvSpPr>
        <p:spPr>
          <a:xfrm>
            <a:off x="685801" y="3041650"/>
            <a:ext cx="4124395" cy="3854112"/>
          </a:xfrm>
        </p:spPr>
        <p:txBody>
          <a:bodyPr>
            <a:normAutofit/>
          </a:bodyPr>
          <a:lstStyle/>
          <a:p>
            <a:r>
              <a:rPr lang="en-US" sz="3200" dirty="0"/>
              <a:t>Soldering Novice</a:t>
            </a:r>
          </a:p>
          <a:p>
            <a:endParaRPr lang="en-US" sz="3200" dirty="0"/>
          </a:p>
          <a:p>
            <a:r>
              <a:rPr lang="en-US" sz="3200" dirty="0"/>
              <a:t>Electronics Noob</a:t>
            </a:r>
          </a:p>
          <a:p>
            <a:endParaRPr lang="en-US" sz="3200" dirty="0"/>
          </a:p>
        </p:txBody>
      </p:sp>
    </p:spTree>
    <p:extLst>
      <p:ext uri="{BB962C8B-B14F-4D97-AF65-F5344CB8AC3E}">
        <p14:creationId xmlns:p14="http://schemas.microsoft.com/office/powerpoint/2010/main" val="300864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B8E41B83-C09C-4859-AB94-511A2C0BBE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39E05C4E-6F76-43EC-9537-2BA7871BBE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5" name="Picture 4">
            <a:extLst>
              <a:ext uri="{FF2B5EF4-FFF2-40B4-BE49-F238E27FC236}">
                <a16:creationId xmlns:a16="http://schemas.microsoft.com/office/drawing/2014/main" id="{BF959E70-BB5F-4C6D-839C-FED1757557DC}"/>
              </a:ext>
            </a:extLst>
          </p:cNvPr>
          <p:cNvPicPr>
            <a:picLocks noChangeAspect="1"/>
          </p:cNvPicPr>
          <p:nvPr/>
        </p:nvPicPr>
        <p:blipFill rotWithShape="1">
          <a:blip r:embed="rId3"/>
          <a:srcRect r="-4" b="2536"/>
          <a:stretch/>
        </p:blipFill>
        <p:spPr>
          <a:xfrm>
            <a:off x="4972699" y="746126"/>
            <a:ext cx="6533501" cy="5472558"/>
          </a:xfrm>
          <a:prstGeom prst="rect">
            <a:avLst/>
          </a:prstGeom>
        </p:spPr>
      </p:pic>
      <p:sp>
        <p:nvSpPr>
          <p:cNvPr id="2" name="Title 1"/>
          <p:cNvSpPr>
            <a:spLocks noGrp="1"/>
          </p:cNvSpPr>
          <p:nvPr>
            <p:ph type="title"/>
          </p:nvPr>
        </p:nvSpPr>
        <p:spPr>
          <a:xfrm>
            <a:off x="685800" y="361876"/>
            <a:ext cx="3977639" cy="1600200"/>
          </a:xfrm>
        </p:spPr>
        <p:txBody>
          <a:bodyPr anchor="b">
            <a:normAutofit/>
          </a:bodyPr>
          <a:lstStyle/>
          <a:p>
            <a:pPr algn="l"/>
            <a:r>
              <a:rPr lang="en-US" sz="3200" dirty="0"/>
              <a:t>Controlling CLOCK Display</a:t>
            </a:r>
          </a:p>
        </p:txBody>
      </p:sp>
      <p:sp>
        <p:nvSpPr>
          <p:cNvPr id="3" name="Content Placeholder 2"/>
          <p:cNvSpPr>
            <a:spLocks noGrp="1"/>
          </p:cNvSpPr>
          <p:nvPr>
            <p:ph idx="1"/>
          </p:nvPr>
        </p:nvSpPr>
        <p:spPr>
          <a:xfrm>
            <a:off x="685800" y="2364573"/>
            <a:ext cx="3977639" cy="3854112"/>
          </a:xfrm>
        </p:spPr>
        <p:txBody>
          <a:bodyPr>
            <a:normAutofit/>
          </a:bodyPr>
          <a:lstStyle/>
          <a:p>
            <a:r>
              <a:rPr lang="en-US" sz="2400" dirty="0"/>
              <a:t>Controlling Display from Code</a:t>
            </a:r>
          </a:p>
          <a:p>
            <a:r>
              <a:rPr lang="en-US" sz="2400" dirty="0"/>
              <a:t>Only a few examples most for Arduino </a:t>
            </a:r>
            <a:r>
              <a:rPr lang="en-US" sz="2400" dirty="0">
                <a:sym typeface="Wingdings" panose="05000000000000000000" pitchFamily="2" charset="2"/>
              </a:rPr>
              <a:t></a:t>
            </a:r>
          </a:p>
          <a:p>
            <a:r>
              <a:rPr lang="en-US" sz="1600" dirty="0">
                <a:sym typeface="Wingdings" panose="05000000000000000000" pitchFamily="2" charset="2"/>
                <a:hlinkClick r:id="rId4"/>
              </a:rPr>
              <a:t>https://learn.adafruit.com/matrix-7-segment-led-backpack-with-the-raspberry-pi/using-the-adafruit-library</a:t>
            </a:r>
            <a:endParaRPr lang="en-US" sz="1600" dirty="0">
              <a:sym typeface="Wingdings" panose="05000000000000000000" pitchFamily="2" charset="2"/>
            </a:endParaRPr>
          </a:p>
          <a:p>
            <a:r>
              <a:rPr lang="en-US" sz="1600" dirty="0">
                <a:sym typeface="Wingdings" panose="05000000000000000000" pitchFamily="2" charset="2"/>
                <a:hlinkClick r:id="rId5"/>
              </a:rPr>
              <a:t>https://github.com/adafruit/Adafruit_Python_LED_Backpack</a:t>
            </a:r>
            <a:endParaRPr lang="en-US" sz="1600" dirty="0">
              <a:sym typeface="Wingdings" panose="05000000000000000000" pitchFamily="2" charset="2"/>
            </a:endParaRPr>
          </a:p>
          <a:p>
            <a:endParaRPr lang="en-US" sz="1600" dirty="0">
              <a:sym typeface="Wingdings" panose="05000000000000000000" pitchFamily="2" charset="2"/>
            </a:endParaRPr>
          </a:p>
          <a:p>
            <a:endParaRPr lang="en-US" sz="1600" dirty="0"/>
          </a:p>
        </p:txBody>
      </p:sp>
      <p:sp>
        <p:nvSpPr>
          <p:cNvPr id="6" name="Callout: Bent Line 5">
            <a:extLst>
              <a:ext uri="{FF2B5EF4-FFF2-40B4-BE49-F238E27FC236}">
                <a16:creationId xmlns:a16="http://schemas.microsoft.com/office/drawing/2014/main" id="{D628B5CA-EF81-47C0-B911-E58FD17152BD}"/>
              </a:ext>
            </a:extLst>
          </p:cNvPr>
          <p:cNvSpPr/>
          <p:nvPr/>
        </p:nvSpPr>
        <p:spPr>
          <a:xfrm>
            <a:off x="7176975" y="4082902"/>
            <a:ext cx="3359889" cy="1711842"/>
          </a:xfrm>
          <a:prstGeom prst="borderCallout2">
            <a:avLst/>
          </a:prstGeom>
          <a:ln w="444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t>GitHub to the Rescue!</a:t>
            </a:r>
          </a:p>
        </p:txBody>
      </p:sp>
    </p:spTree>
    <p:extLst>
      <p:ext uri="{BB962C8B-B14F-4D97-AF65-F5344CB8AC3E}">
        <p14:creationId xmlns:p14="http://schemas.microsoft.com/office/powerpoint/2010/main" val="22472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mage result for OPen your mind">
            <a:extLst>
              <a:ext uri="{FF2B5EF4-FFF2-40B4-BE49-F238E27FC236}">
                <a16:creationId xmlns:a16="http://schemas.microsoft.com/office/drawing/2014/main" id="{B35163C8-408A-441C-9420-89E7F9E02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21" r="16173" b="-3"/>
          <a:stretch/>
        </p:blipFill>
        <p:spPr bwMode="auto">
          <a:xfrm>
            <a:off x="7861238" y="746125"/>
            <a:ext cx="3644962" cy="54725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3559D5-5672-483C-B8D1-87C4A6B21B9C}"/>
              </a:ext>
            </a:extLst>
          </p:cNvPr>
          <p:cNvSpPr>
            <a:spLocks noGrp="1"/>
          </p:cNvSpPr>
          <p:nvPr>
            <p:ph type="title"/>
          </p:nvPr>
        </p:nvSpPr>
        <p:spPr>
          <a:xfrm>
            <a:off x="619760" y="764373"/>
            <a:ext cx="6832600" cy="1293028"/>
          </a:xfrm>
        </p:spPr>
        <p:txBody>
          <a:bodyPr>
            <a:normAutofit/>
          </a:bodyPr>
          <a:lstStyle/>
          <a:p>
            <a:r>
              <a:rPr lang="en-US"/>
              <a:t>GOALS…</a:t>
            </a:r>
            <a:endParaRPr lang="en-US" dirty="0"/>
          </a:p>
        </p:txBody>
      </p:sp>
      <p:sp>
        <p:nvSpPr>
          <p:cNvPr id="3" name="Content Placeholder 2">
            <a:extLst>
              <a:ext uri="{FF2B5EF4-FFF2-40B4-BE49-F238E27FC236}">
                <a16:creationId xmlns:a16="http://schemas.microsoft.com/office/drawing/2014/main" id="{10B7C599-0B4D-451D-B8DE-B0FE1E9C3E92}"/>
              </a:ext>
            </a:extLst>
          </p:cNvPr>
          <p:cNvSpPr>
            <a:spLocks noGrp="1"/>
          </p:cNvSpPr>
          <p:nvPr>
            <p:ph idx="1"/>
          </p:nvPr>
        </p:nvSpPr>
        <p:spPr>
          <a:xfrm>
            <a:off x="619760" y="2194560"/>
            <a:ext cx="6832600" cy="4024125"/>
          </a:xfrm>
        </p:spPr>
        <p:txBody>
          <a:bodyPr>
            <a:normAutofit/>
          </a:bodyPr>
          <a:lstStyle/>
          <a:p>
            <a:r>
              <a:rPr lang="en-US" sz="2800" dirty="0"/>
              <a:t>Understand a little of what’s possible</a:t>
            </a:r>
          </a:p>
        </p:txBody>
      </p:sp>
    </p:spTree>
    <p:extLst>
      <p:ext uri="{BB962C8B-B14F-4D97-AF65-F5344CB8AC3E}">
        <p14:creationId xmlns:p14="http://schemas.microsoft.com/office/powerpoint/2010/main" val="1995484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or: Elbow 14"/>
          <p:cNvCxnSpPr/>
          <p:nvPr/>
        </p:nvCxnSpPr>
        <p:spPr>
          <a:xfrm rot="10800000" flipV="1">
            <a:off x="2557865" y="3680356"/>
            <a:ext cx="1823113" cy="1791922"/>
          </a:xfrm>
          <a:prstGeom prst="bentConnector3">
            <a:avLst>
              <a:gd name="adj1" fmla="val 48465"/>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9CFF7A9-3EB4-4B86-BBA7-3E02DEC75E7F}"/>
              </a:ext>
            </a:extLst>
          </p:cNvPr>
          <p:cNvSpPr>
            <a:spLocks noGrp="1"/>
          </p:cNvSpPr>
          <p:nvPr>
            <p:ph type="title"/>
          </p:nvPr>
        </p:nvSpPr>
        <p:spPr>
          <a:xfrm>
            <a:off x="2821903" y="213792"/>
            <a:ext cx="8610600" cy="1293028"/>
          </a:xfrm>
        </p:spPr>
        <p:txBody>
          <a:bodyPr/>
          <a:lstStyle/>
          <a:p>
            <a:r>
              <a:rPr lang="en-US" dirty="0"/>
              <a:t>How do we communicate</a:t>
            </a:r>
          </a:p>
        </p:txBody>
      </p:sp>
      <p:sp>
        <p:nvSpPr>
          <p:cNvPr id="3" name="Content Placeholder 2">
            <a:extLst>
              <a:ext uri="{FF2B5EF4-FFF2-40B4-BE49-F238E27FC236}">
                <a16:creationId xmlns:a16="http://schemas.microsoft.com/office/drawing/2014/main" id="{27F5A19D-0919-4EE3-8E38-72A57694B4CA}"/>
              </a:ext>
            </a:extLst>
          </p:cNvPr>
          <p:cNvSpPr>
            <a:spLocks noGrp="1"/>
          </p:cNvSpPr>
          <p:nvPr>
            <p:ph idx="1"/>
          </p:nvPr>
        </p:nvSpPr>
        <p:spPr>
          <a:xfrm>
            <a:off x="6062833" y="1167449"/>
            <a:ext cx="5891986" cy="1606400"/>
          </a:xfrm>
        </p:spPr>
        <p:txBody>
          <a:bodyPr/>
          <a:lstStyle/>
          <a:p>
            <a:r>
              <a:rPr lang="en-US" dirty="0"/>
              <a:t>Create a wireless network outside</a:t>
            </a:r>
          </a:p>
          <a:p>
            <a:r>
              <a:rPr lang="en-US" dirty="0"/>
              <a:t>With no internet access.</a:t>
            </a:r>
          </a:p>
          <a:p>
            <a:endParaRPr lang="en-US" dirty="0"/>
          </a:p>
          <a:p>
            <a:endParaRPr lang="en-US" dirty="0"/>
          </a:p>
        </p:txBody>
      </p:sp>
      <p:pic>
        <p:nvPicPr>
          <p:cNvPr id="4" name="Picture 3">
            <a:extLst>
              <a:ext uri="{FF2B5EF4-FFF2-40B4-BE49-F238E27FC236}">
                <a16:creationId xmlns:a16="http://schemas.microsoft.com/office/drawing/2014/main" id="{6E2EFED5-667F-4F8D-BE74-BA7B0FB7440C}"/>
              </a:ext>
            </a:extLst>
          </p:cNvPr>
          <p:cNvPicPr>
            <a:picLocks noChangeAspect="1"/>
          </p:cNvPicPr>
          <p:nvPr/>
        </p:nvPicPr>
        <p:blipFill rotWithShape="1">
          <a:blip r:embed="rId2"/>
          <a:srcRect l="22500" r="17147" b="4627"/>
          <a:stretch/>
        </p:blipFill>
        <p:spPr>
          <a:xfrm>
            <a:off x="9394321" y="2483274"/>
            <a:ext cx="1297906" cy="1153694"/>
          </a:xfrm>
          <a:prstGeom prst="rect">
            <a:avLst/>
          </a:prstGeom>
        </p:spPr>
      </p:pic>
      <p:pic>
        <p:nvPicPr>
          <p:cNvPr id="6" name="Picture 5">
            <a:extLst>
              <a:ext uri="{FF2B5EF4-FFF2-40B4-BE49-F238E27FC236}">
                <a16:creationId xmlns:a16="http://schemas.microsoft.com/office/drawing/2014/main" id="{58A56EF4-67DB-49A8-8919-A7ADA2E38965}"/>
              </a:ext>
            </a:extLst>
          </p:cNvPr>
          <p:cNvPicPr>
            <a:picLocks noChangeAspect="1"/>
          </p:cNvPicPr>
          <p:nvPr/>
        </p:nvPicPr>
        <p:blipFill rotWithShape="1">
          <a:blip r:embed="rId2"/>
          <a:srcRect l="22500" r="17147" b="4627"/>
          <a:stretch/>
        </p:blipFill>
        <p:spPr>
          <a:xfrm>
            <a:off x="9458155" y="4845889"/>
            <a:ext cx="1297906" cy="1153694"/>
          </a:xfrm>
          <a:prstGeom prst="rect">
            <a:avLst/>
          </a:prstGeom>
        </p:spPr>
      </p:pic>
      <p:sp>
        <p:nvSpPr>
          <p:cNvPr id="24" name="Rectangle 23">
            <a:extLst>
              <a:ext uri="{FF2B5EF4-FFF2-40B4-BE49-F238E27FC236}">
                <a16:creationId xmlns:a16="http://schemas.microsoft.com/office/drawing/2014/main" id="{59B17368-5803-48C9-A816-32DD8F4259C8}"/>
              </a:ext>
            </a:extLst>
          </p:cNvPr>
          <p:cNvSpPr/>
          <p:nvPr/>
        </p:nvSpPr>
        <p:spPr>
          <a:xfrm>
            <a:off x="1197546" y="2853651"/>
            <a:ext cx="1721946" cy="1323439"/>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DHCP </a:t>
            </a:r>
          </a:p>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Server</a:t>
            </a:r>
          </a:p>
        </p:txBody>
      </p:sp>
      <p:pic>
        <p:nvPicPr>
          <p:cNvPr id="27" name="Picture 26">
            <a:extLst/>
          </p:cNvPr>
          <p:cNvPicPr>
            <a:picLocks noChangeAspect="1"/>
          </p:cNvPicPr>
          <p:nvPr/>
        </p:nvPicPr>
        <p:blipFill>
          <a:blip r:embed="rId3"/>
          <a:stretch>
            <a:fillRect/>
          </a:stretch>
        </p:blipFill>
        <p:spPr>
          <a:xfrm>
            <a:off x="1288208" y="4194616"/>
            <a:ext cx="1454821" cy="1949509"/>
          </a:xfrm>
          <a:prstGeom prst="rect">
            <a:avLst/>
          </a:prstGeom>
        </p:spPr>
      </p:pic>
      <p:pic>
        <p:nvPicPr>
          <p:cNvPr id="28" name="Picture 27">
            <a:extLst/>
          </p:cNvPr>
          <p:cNvPicPr>
            <a:picLocks noChangeAspect="1"/>
          </p:cNvPicPr>
          <p:nvPr/>
        </p:nvPicPr>
        <p:blipFill>
          <a:blip r:embed="rId4"/>
          <a:stretch>
            <a:fillRect/>
          </a:stretch>
        </p:blipFill>
        <p:spPr>
          <a:xfrm>
            <a:off x="1360479" y="5096248"/>
            <a:ext cx="1310278" cy="802380"/>
          </a:xfrm>
          <a:prstGeom prst="rect">
            <a:avLst/>
          </a:prstGeom>
        </p:spPr>
      </p:pic>
      <p:sp>
        <p:nvSpPr>
          <p:cNvPr id="29" name="Title 1">
            <a:extLst/>
          </p:cNvPr>
          <p:cNvSpPr txBox="1">
            <a:spLocks/>
          </p:cNvSpPr>
          <p:nvPr/>
        </p:nvSpPr>
        <p:spPr>
          <a:xfrm>
            <a:off x="442599" y="5876038"/>
            <a:ext cx="3094131" cy="710189"/>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2800" dirty="0" err="1"/>
              <a:t>RaspeBerry</a:t>
            </a:r>
            <a:r>
              <a:rPr lang="en-US" sz="2800" dirty="0"/>
              <a:t> Pi 3</a:t>
            </a:r>
          </a:p>
        </p:txBody>
      </p:sp>
      <p:sp>
        <p:nvSpPr>
          <p:cNvPr id="13" name="Cylinder 12"/>
          <p:cNvSpPr/>
          <p:nvPr/>
        </p:nvSpPr>
        <p:spPr>
          <a:xfrm>
            <a:off x="4060061" y="3362631"/>
            <a:ext cx="176463" cy="3075673"/>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53244" t="2203" r="15271" b="1595"/>
          <a:stretch/>
        </p:blipFill>
        <p:spPr bwMode="auto">
          <a:xfrm flipH="1">
            <a:off x="4088312" y="1297320"/>
            <a:ext cx="659587" cy="30254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if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674727" y="1976650"/>
            <a:ext cx="1437207" cy="107399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pi zero">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44" t="9302" r="6600" b="12369"/>
          <a:stretch/>
        </p:blipFill>
        <p:spPr bwMode="auto">
          <a:xfrm>
            <a:off x="9562035" y="3511046"/>
            <a:ext cx="962477" cy="436713"/>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p:cNvPr>
          <p:cNvSpPr txBox="1">
            <a:spLocks/>
          </p:cNvSpPr>
          <p:nvPr/>
        </p:nvSpPr>
        <p:spPr>
          <a:xfrm>
            <a:off x="8980856" y="3824658"/>
            <a:ext cx="2415235" cy="840917"/>
          </a:xfrm>
          <a:prstGeom prst="rect">
            <a:avLst/>
          </a:prstGeom>
        </p:spPr>
        <p:txBody>
          <a:bodyPr vert="horz" lIns="91440" tIns="45720" rIns="91440" bIns="45720" rtlCol="0" anchor="ctr">
            <a:normAutofit fontScale="85000" lnSpcReduction="1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pic>
        <p:nvPicPr>
          <p:cNvPr id="37" name="Picture 2" descr="Image result for pi zero">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44" t="9302" r="6600" b="12369"/>
          <a:stretch/>
        </p:blipFill>
        <p:spPr bwMode="auto">
          <a:xfrm>
            <a:off x="9625869" y="5898628"/>
            <a:ext cx="962477" cy="436713"/>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1">
            <a:extLst/>
          </p:cNvPr>
          <p:cNvSpPr txBox="1">
            <a:spLocks/>
          </p:cNvSpPr>
          <p:nvPr/>
        </p:nvSpPr>
        <p:spPr>
          <a:xfrm>
            <a:off x="8980856" y="6248530"/>
            <a:ext cx="2415235" cy="840917"/>
          </a:xfrm>
          <a:prstGeom prst="rect">
            <a:avLst/>
          </a:prstGeom>
        </p:spPr>
        <p:txBody>
          <a:bodyPr vert="horz" lIns="91440" tIns="45720" rIns="91440" bIns="45720" rtlCol="0" anchor="ctr">
            <a:normAutofit fontScale="85000" lnSpcReduction="1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Pi Zero W</a:t>
            </a:r>
          </a:p>
        </p:txBody>
      </p:sp>
      <p:pic>
        <p:nvPicPr>
          <p:cNvPr id="8" name="Picture 7"/>
          <p:cNvPicPr>
            <a:picLocks noChangeAspect="1"/>
          </p:cNvPicPr>
          <p:nvPr/>
        </p:nvPicPr>
        <p:blipFill>
          <a:blip r:embed="rId8"/>
          <a:stretch>
            <a:fillRect/>
          </a:stretch>
        </p:blipFill>
        <p:spPr>
          <a:xfrm>
            <a:off x="4425803" y="4442640"/>
            <a:ext cx="4486275" cy="2028825"/>
          </a:xfrm>
          <a:prstGeom prst="rect">
            <a:avLst/>
          </a:prstGeom>
        </p:spPr>
      </p:pic>
    </p:spTree>
    <p:extLst>
      <p:ext uri="{BB962C8B-B14F-4D97-AF65-F5344CB8AC3E}">
        <p14:creationId xmlns:p14="http://schemas.microsoft.com/office/powerpoint/2010/main" val="3653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animEffect transition="in" filter="fade">
                                      <p:cBhvr>
                                        <p:cTn id="41" dur="500"/>
                                        <p:tgtEl>
                                          <p:spTgt spid="1028"/>
                                        </p:tgtEl>
                                      </p:cBhvr>
                                    </p:animEffect>
                                  </p:childTnLst>
                                </p:cTn>
                              </p:par>
                              <p:par>
                                <p:cTn id="42" presetID="10" presetClass="entr" presetSubtype="0" fill="hold" nodeType="withEffect">
                                  <p:stCondLst>
                                    <p:cond delay="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 grpId="0"/>
      <p:bldP spid="29" grpId="0"/>
      <p:bldP spid="13" grpId="0" animBg="1"/>
      <p:bldP spid="36"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F7A9-3EB4-4B86-BBA7-3E02DEC75E7F}"/>
              </a:ext>
            </a:extLst>
          </p:cNvPr>
          <p:cNvSpPr>
            <a:spLocks noGrp="1"/>
          </p:cNvSpPr>
          <p:nvPr>
            <p:ph type="title"/>
          </p:nvPr>
        </p:nvSpPr>
        <p:spPr>
          <a:xfrm>
            <a:off x="2821903" y="213792"/>
            <a:ext cx="8610600" cy="1293028"/>
          </a:xfrm>
        </p:spPr>
        <p:txBody>
          <a:bodyPr/>
          <a:lstStyle/>
          <a:p>
            <a:r>
              <a:rPr lang="en-US" dirty="0"/>
              <a:t>Keeping Time</a:t>
            </a:r>
          </a:p>
        </p:txBody>
      </p:sp>
      <p:sp>
        <p:nvSpPr>
          <p:cNvPr id="3" name="Content Placeholder 2">
            <a:extLst>
              <a:ext uri="{FF2B5EF4-FFF2-40B4-BE49-F238E27FC236}">
                <a16:creationId xmlns:a16="http://schemas.microsoft.com/office/drawing/2014/main" id="{27F5A19D-0919-4EE3-8E38-72A57694B4CA}"/>
              </a:ext>
            </a:extLst>
          </p:cNvPr>
          <p:cNvSpPr>
            <a:spLocks noGrp="1"/>
          </p:cNvSpPr>
          <p:nvPr>
            <p:ph idx="1"/>
          </p:nvPr>
        </p:nvSpPr>
        <p:spPr>
          <a:xfrm>
            <a:off x="611470" y="1541871"/>
            <a:ext cx="10820400" cy="4024125"/>
          </a:xfrm>
        </p:spPr>
        <p:txBody>
          <a:bodyPr/>
          <a:lstStyle/>
          <a:p>
            <a:r>
              <a:rPr lang="en-US" dirty="0"/>
              <a:t>How to Synchronize time (Keep all on same time)</a:t>
            </a:r>
          </a:p>
          <a:p>
            <a:r>
              <a:rPr lang="en-US" dirty="0"/>
              <a:t>No internet and no clock battery to retain time</a:t>
            </a:r>
          </a:p>
          <a:p>
            <a:r>
              <a:rPr lang="en-US" dirty="0"/>
              <a:t>Solution???</a:t>
            </a:r>
          </a:p>
          <a:p>
            <a:r>
              <a:rPr lang="en-US" dirty="0"/>
              <a:t>Don’t build a new one</a:t>
            </a:r>
          </a:p>
          <a:p>
            <a:endParaRPr lang="en-US" dirty="0"/>
          </a:p>
          <a:p>
            <a:endParaRPr lang="en-US" dirty="0"/>
          </a:p>
          <a:p>
            <a:r>
              <a:rPr lang="en-US" dirty="0"/>
              <a:t>NTP – Network Time Protocol</a:t>
            </a:r>
          </a:p>
        </p:txBody>
      </p:sp>
      <p:pic>
        <p:nvPicPr>
          <p:cNvPr id="4" name="Picture 3">
            <a:extLst>
              <a:ext uri="{FF2B5EF4-FFF2-40B4-BE49-F238E27FC236}">
                <a16:creationId xmlns:a16="http://schemas.microsoft.com/office/drawing/2014/main" id="{6E2EFED5-667F-4F8D-BE74-BA7B0FB7440C}"/>
              </a:ext>
            </a:extLst>
          </p:cNvPr>
          <p:cNvPicPr>
            <a:picLocks noChangeAspect="1"/>
          </p:cNvPicPr>
          <p:nvPr/>
        </p:nvPicPr>
        <p:blipFill rotWithShape="1">
          <a:blip r:embed="rId2"/>
          <a:srcRect l="22500" r="17147" b="4627"/>
          <a:stretch/>
        </p:blipFill>
        <p:spPr>
          <a:xfrm>
            <a:off x="10403104" y="3211033"/>
            <a:ext cx="1297906" cy="1153694"/>
          </a:xfrm>
          <a:prstGeom prst="rect">
            <a:avLst/>
          </a:prstGeom>
        </p:spPr>
      </p:pic>
      <p:pic>
        <p:nvPicPr>
          <p:cNvPr id="5" name="Picture 4">
            <a:extLst>
              <a:ext uri="{FF2B5EF4-FFF2-40B4-BE49-F238E27FC236}">
                <a16:creationId xmlns:a16="http://schemas.microsoft.com/office/drawing/2014/main" id="{EB165DE1-07C2-4F46-9DF6-9EBFBFA271DD}"/>
              </a:ext>
            </a:extLst>
          </p:cNvPr>
          <p:cNvPicPr>
            <a:picLocks noChangeAspect="1"/>
          </p:cNvPicPr>
          <p:nvPr/>
        </p:nvPicPr>
        <p:blipFill rotWithShape="1">
          <a:blip r:embed="rId2"/>
          <a:srcRect l="22500" r="17147" b="4627"/>
          <a:stretch/>
        </p:blipFill>
        <p:spPr>
          <a:xfrm>
            <a:off x="4993957" y="5366570"/>
            <a:ext cx="1297906" cy="1153694"/>
          </a:xfrm>
          <a:prstGeom prst="rect">
            <a:avLst/>
          </a:prstGeom>
        </p:spPr>
      </p:pic>
      <p:pic>
        <p:nvPicPr>
          <p:cNvPr id="6" name="Picture 5">
            <a:extLst>
              <a:ext uri="{FF2B5EF4-FFF2-40B4-BE49-F238E27FC236}">
                <a16:creationId xmlns:a16="http://schemas.microsoft.com/office/drawing/2014/main" id="{58A56EF4-67DB-49A8-8919-A7ADA2E38965}"/>
              </a:ext>
            </a:extLst>
          </p:cNvPr>
          <p:cNvPicPr>
            <a:picLocks noChangeAspect="1"/>
          </p:cNvPicPr>
          <p:nvPr/>
        </p:nvPicPr>
        <p:blipFill rotWithShape="1">
          <a:blip r:embed="rId2"/>
          <a:srcRect l="22500" r="17147" b="4627"/>
          <a:stretch/>
        </p:blipFill>
        <p:spPr>
          <a:xfrm>
            <a:off x="10403103" y="5518359"/>
            <a:ext cx="1297906" cy="1153694"/>
          </a:xfrm>
          <a:prstGeom prst="rect">
            <a:avLst/>
          </a:prstGeom>
        </p:spPr>
      </p:pic>
      <p:pic>
        <p:nvPicPr>
          <p:cNvPr id="7" name="Picture 6">
            <a:extLst>
              <a:ext uri="{FF2B5EF4-FFF2-40B4-BE49-F238E27FC236}">
                <a16:creationId xmlns:a16="http://schemas.microsoft.com/office/drawing/2014/main" id="{BF620945-9F92-4EAA-B372-F2AD88B0A394}"/>
              </a:ext>
            </a:extLst>
          </p:cNvPr>
          <p:cNvPicPr>
            <a:picLocks noChangeAspect="1"/>
          </p:cNvPicPr>
          <p:nvPr/>
        </p:nvPicPr>
        <p:blipFill rotWithShape="1">
          <a:blip r:embed="rId2"/>
          <a:srcRect l="22500" r="17147" b="4627"/>
          <a:stretch/>
        </p:blipFill>
        <p:spPr>
          <a:xfrm>
            <a:off x="4993957" y="3165797"/>
            <a:ext cx="1297906" cy="1153694"/>
          </a:xfrm>
          <a:prstGeom prst="rect">
            <a:avLst/>
          </a:prstGeom>
        </p:spPr>
      </p:pic>
      <p:pic>
        <p:nvPicPr>
          <p:cNvPr id="8" name="Picture 7">
            <a:extLst>
              <a:ext uri="{FF2B5EF4-FFF2-40B4-BE49-F238E27FC236}">
                <a16:creationId xmlns:a16="http://schemas.microsoft.com/office/drawing/2014/main" id="{73800B82-6D71-4589-A383-483A4854013C}"/>
              </a:ext>
            </a:extLst>
          </p:cNvPr>
          <p:cNvPicPr>
            <a:picLocks noChangeAspect="1"/>
          </p:cNvPicPr>
          <p:nvPr/>
        </p:nvPicPr>
        <p:blipFill>
          <a:blip r:embed="rId3"/>
          <a:stretch>
            <a:fillRect/>
          </a:stretch>
        </p:blipFill>
        <p:spPr>
          <a:xfrm>
            <a:off x="7505891" y="4191360"/>
            <a:ext cx="1454821" cy="1949509"/>
          </a:xfrm>
          <a:prstGeom prst="rect">
            <a:avLst/>
          </a:prstGeom>
        </p:spPr>
      </p:pic>
      <p:cxnSp>
        <p:nvCxnSpPr>
          <p:cNvPr id="9" name="Straight Connector 8">
            <a:extLst>
              <a:ext uri="{FF2B5EF4-FFF2-40B4-BE49-F238E27FC236}">
                <a16:creationId xmlns:a16="http://schemas.microsoft.com/office/drawing/2014/main" id="{4FECF79A-EEA3-4BBC-9DBC-AA6B878EF97F}"/>
              </a:ext>
            </a:extLst>
          </p:cNvPr>
          <p:cNvCxnSpPr>
            <a:cxnSpLocks/>
          </p:cNvCxnSpPr>
          <p:nvPr/>
        </p:nvCxnSpPr>
        <p:spPr>
          <a:xfrm>
            <a:off x="6291863" y="3878205"/>
            <a:ext cx="1155973" cy="513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207C13-944A-4B73-B35E-4BE560FE1CFF}"/>
              </a:ext>
            </a:extLst>
          </p:cNvPr>
          <p:cNvCxnSpPr>
            <a:cxnSpLocks/>
          </p:cNvCxnSpPr>
          <p:nvPr/>
        </p:nvCxnSpPr>
        <p:spPr>
          <a:xfrm flipV="1">
            <a:off x="6082460" y="5639760"/>
            <a:ext cx="1303830" cy="231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5C7EFD-25DB-4AA3-8F2B-C0D85A7710FC}"/>
              </a:ext>
            </a:extLst>
          </p:cNvPr>
          <p:cNvCxnSpPr>
            <a:cxnSpLocks/>
          </p:cNvCxnSpPr>
          <p:nvPr/>
        </p:nvCxnSpPr>
        <p:spPr>
          <a:xfrm flipV="1">
            <a:off x="9018767" y="4134733"/>
            <a:ext cx="1303830" cy="231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13601C-CE2E-4E10-AB08-0E049347C565}"/>
              </a:ext>
            </a:extLst>
          </p:cNvPr>
          <p:cNvCxnSpPr>
            <a:cxnSpLocks/>
          </p:cNvCxnSpPr>
          <p:nvPr/>
        </p:nvCxnSpPr>
        <p:spPr>
          <a:xfrm>
            <a:off x="9080313" y="5674586"/>
            <a:ext cx="1180738" cy="331775"/>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F7AD752-84CA-4D9F-A3F2-DF322633034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56899" y="3023568"/>
            <a:ext cx="874116" cy="1111164"/>
          </a:xfrm>
          <a:prstGeom prst="rect">
            <a:avLst/>
          </a:prstGeom>
        </p:spPr>
      </p:pic>
      <p:pic>
        <p:nvPicPr>
          <p:cNvPr id="20" name="Picture 19">
            <a:extLst>
              <a:ext uri="{FF2B5EF4-FFF2-40B4-BE49-F238E27FC236}">
                <a16:creationId xmlns:a16="http://schemas.microsoft.com/office/drawing/2014/main" id="{3DCAD879-C566-4660-8D63-311B284D134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497099" y="4895197"/>
            <a:ext cx="874116" cy="1111164"/>
          </a:xfrm>
          <a:prstGeom prst="rect">
            <a:avLst/>
          </a:prstGeom>
        </p:spPr>
      </p:pic>
      <p:pic>
        <p:nvPicPr>
          <p:cNvPr id="21" name="Picture 20">
            <a:extLst>
              <a:ext uri="{FF2B5EF4-FFF2-40B4-BE49-F238E27FC236}">
                <a16:creationId xmlns:a16="http://schemas.microsoft.com/office/drawing/2014/main" id="{E9C9CF75-04B6-4590-B01E-4C275190C9B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85539" y="3072179"/>
            <a:ext cx="874116" cy="1111164"/>
          </a:xfrm>
          <a:prstGeom prst="rect">
            <a:avLst/>
          </a:prstGeom>
        </p:spPr>
      </p:pic>
      <p:pic>
        <p:nvPicPr>
          <p:cNvPr id="22" name="Picture 21">
            <a:extLst>
              <a:ext uri="{FF2B5EF4-FFF2-40B4-BE49-F238E27FC236}">
                <a16:creationId xmlns:a16="http://schemas.microsoft.com/office/drawing/2014/main" id="{AEB66B30-70B9-4DBD-B763-9C18EA9B4AE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85539" y="5119004"/>
            <a:ext cx="874116" cy="1111164"/>
          </a:xfrm>
          <a:prstGeom prst="rect">
            <a:avLst/>
          </a:prstGeom>
        </p:spPr>
      </p:pic>
      <p:pic>
        <p:nvPicPr>
          <p:cNvPr id="23" name="Picture 22">
            <a:extLst>
              <a:ext uri="{FF2B5EF4-FFF2-40B4-BE49-F238E27FC236}">
                <a16:creationId xmlns:a16="http://schemas.microsoft.com/office/drawing/2014/main" id="{768CB8F9-0EA6-4050-811A-0555B65A3F2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72092" y="4050858"/>
            <a:ext cx="1608221" cy="2044348"/>
          </a:xfrm>
          <a:prstGeom prst="rect">
            <a:avLst/>
          </a:prstGeom>
        </p:spPr>
      </p:pic>
      <p:sp>
        <p:nvSpPr>
          <p:cNvPr id="24" name="Rectangle 23">
            <a:extLst>
              <a:ext uri="{FF2B5EF4-FFF2-40B4-BE49-F238E27FC236}">
                <a16:creationId xmlns:a16="http://schemas.microsoft.com/office/drawing/2014/main" id="{59B17368-5803-48C9-A816-32DD8F4259C8}"/>
              </a:ext>
            </a:extLst>
          </p:cNvPr>
          <p:cNvSpPr/>
          <p:nvPr/>
        </p:nvSpPr>
        <p:spPr>
          <a:xfrm>
            <a:off x="7415229" y="2850395"/>
            <a:ext cx="1721946" cy="1323439"/>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NTP </a:t>
            </a:r>
          </a:p>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Server</a:t>
            </a:r>
          </a:p>
        </p:txBody>
      </p:sp>
      <p:sp>
        <p:nvSpPr>
          <p:cNvPr id="25" name="Speech Bubble: Rectangle 24">
            <a:extLst>
              <a:ext uri="{FF2B5EF4-FFF2-40B4-BE49-F238E27FC236}">
                <a16:creationId xmlns:a16="http://schemas.microsoft.com/office/drawing/2014/main" id="{75BB16EA-BAB3-42F7-BFCD-ACE20B5E7A8C}"/>
              </a:ext>
            </a:extLst>
          </p:cNvPr>
          <p:cNvSpPr/>
          <p:nvPr/>
        </p:nvSpPr>
        <p:spPr>
          <a:xfrm>
            <a:off x="8537944" y="1506820"/>
            <a:ext cx="2615609" cy="1254730"/>
          </a:xfrm>
          <a:prstGeom prst="wedgeRectCallout">
            <a:avLst>
              <a:gd name="adj1" fmla="val -43191"/>
              <a:gd name="adj2" fmla="val 126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Synchronize watches with my Time!</a:t>
            </a:r>
          </a:p>
        </p:txBody>
      </p:sp>
    </p:spTree>
    <p:extLst>
      <p:ext uri="{BB962C8B-B14F-4D97-AF65-F5344CB8AC3E}">
        <p14:creationId xmlns:p14="http://schemas.microsoft.com/office/powerpoint/2010/main" val="308420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62A0-6F8A-4863-83E6-AE5124F110F4}"/>
              </a:ext>
            </a:extLst>
          </p:cNvPr>
          <p:cNvSpPr>
            <a:spLocks noGrp="1"/>
          </p:cNvSpPr>
          <p:nvPr>
            <p:ph type="title"/>
          </p:nvPr>
        </p:nvSpPr>
        <p:spPr>
          <a:xfrm>
            <a:off x="2895600" y="764373"/>
            <a:ext cx="8610600" cy="1293028"/>
          </a:xfrm>
        </p:spPr>
        <p:txBody>
          <a:bodyPr/>
          <a:lstStyle/>
          <a:p>
            <a:r>
              <a:rPr lang="en-US" dirty="0"/>
              <a:t>Communicating Across </a:t>
            </a:r>
            <a:r>
              <a:rPr lang="en-US" dirty="0" err="1"/>
              <a:t>PIes</a:t>
            </a:r>
            <a:endParaRPr lang="en-US" dirty="0"/>
          </a:p>
        </p:txBody>
      </p:sp>
      <p:sp>
        <p:nvSpPr>
          <p:cNvPr id="3" name="Content Placeholder 2">
            <a:extLst>
              <a:ext uri="{FF2B5EF4-FFF2-40B4-BE49-F238E27FC236}">
                <a16:creationId xmlns:a16="http://schemas.microsoft.com/office/drawing/2014/main" id="{EBBC7A24-0A79-4820-818A-4DADC834A91C}"/>
              </a:ext>
            </a:extLst>
          </p:cNvPr>
          <p:cNvSpPr>
            <a:spLocks noGrp="1"/>
          </p:cNvSpPr>
          <p:nvPr>
            <p:ph idx="1"/>
          </p:nvPr>
        </p:nvSpPr>
        <p:spPr/>
        <p:txBody>
          <a:bodyPr/>
          <a:lstStyle/>
          <a:p>
            <a:r>
              <a:rPr lang="en-US" dirty="0" err="1"/>
              <a:t>Mosquitto</a:t>
            </a:r>
            <a:r>
              <a:rPr lang="en-US" dirty="0"/>
              <a:t> and MQTT</a:t>
            </a:r>
          </a:p>
          <a:p>
            <a:r>
              <a:rPr lang="en-US" sz="1400" dirty="0">
                <a:hlinkClick r:id="rId2"/>
              </a:rPr>
              <a:t>https://pypi.python.org/pypi/paho-mqtt</a:t>
            </a:r>
            <a:endParaRPr lang="en-US" sz="1400" dirty="0"/>
          </a:p>
          <a:p>
            <a:endParaRPr lang="en-US" sz="1400" dirty="0"/>
          </a:p>
        </p:txBody>
      </p:sp>
      <p:pic>
        <p:nvPicPr>
          <p:cNvPr id="17" name="Picture 16">
            <a:extLst>
              <a:ext uri="{FF2B5EF4-FFF2-40B4-BE49-F238E27FC236}">
                <a16:creationId xmlns:a16="http://schemas.microsoft.com/office/drawing/2014/main" id="{261923B7-A26E-4E47-936B-53EB28BC2D9F}"/>
              </a:ext>
            </a:extLst>
          </p:cNvPr>
          <p:cNvPicPr>
            <a:picLocks noChangeAspect="1"/>
          </p:cNvPicPr>
          <p:nvPr/>
        </p:nvPicPr>
        <p:blipFill rotWithShape="1">
          <a:blip r:embed="rId3"/>
          <a:srcRect l="22500" r="17147" b="4627"/>
          <a:stretch/>
        </p:blipFill>
        <p:spPr>
          <a:xfrm>
            <a:off x="9286782" y="2905135"/>
            <a:ext cx="1765677" cy="1569490"/>
          </a:xfrm>
          <a:prstGeom prst="rect">
            <a:avLst/>
          </a:prstGeom>
        </p:spPr>
      </p:pic>
      <p:pic>
        <p:nvPicPr>
          <p:cNvPr id="18" name="Picture 17">
            <a:extLst>
              <a:ext uri="{FF2B5EF4-FFF2-40B4-BE49-F238E27FC236}">
                <a16:creationId xmlns:a16="http://schemas.microsoft.com/office/drawing/2014/main" id="{ECBF7AC5-9B77-4074-B4F2-F666BEECE902}"/>
              </a:ext>
            </a:extLst>
          </p:cNvPr>
          <p:cNvPicPr>
            <a:picLocks noChangeAspect="1"/>
          </p:cNvPicPr>
          <p:nvPr/>
        </p:nvPicPr>
        <p:blipFill rotWithShape="1">
          <a:blip r:embed="rId3"/>
          <a:srcRect l="22500" r="17147" b="4627"/>
          <a:stretch/>
        </p:blipFill>
        <p:spPr>
          <a:xfrm>
            <a:off x="924427" y="4946611"/>
            <a:ext cx="1765677" cy="1569490"/>
          </a:xfrm>
          <a:prstGeom prst="rect">
            <a:avLst/>
          </a:prstGeom>
        </p:spPr>
      </p:pic>
      <p:pic>
        <p:nvPicPr>
          <p:cNvPr id="19" name="Picture 18">
            <a:extLst>
              <a:ext uri="{FF2B5EF4-FFF2-40B4-BE49-F238E27FC236}">
                <a16:creationId xmlns:a16="http://schemas.microsoft.com/office/drawing/2014/main" id="{8FAFA1F8-A4B6-4058-A102-6E31154674E3}"/>
              </a:ext>
            </a:extLst>
          </p:cNvPr>
          <p:cNvPicPr>
            <a:picLocks noChangeAspect="1"/>
          </p:cNvPicPr>
          <p:nvPr/>
        </p:nvPicPr>
        <p:blipFill rotWithShape="1">
          <a:blip r:embed="rId3"/>
          <a:srcRect l="22500" r="17147" b="4627"/>
          <a:stretch/>
        </p:blipFill>
        <p:spPr>
          <a:xfrm>
            <a:off x="9262902" y="4885168"/>
            <a:ext cx="1765677" cy="1569490"/>
          </a:xfrm>
          <a:prstGeom prst="rect">
            <a:avLst/>
          </a:prstGeom>
        </p:spPr>
      </p:pic>
      <p:pic>
        <p:nvPicPr>
          <p:cNvPr id="20" name="Picture 19">
            <a:extLst>
              <a:ext uri="{FF2B5EF4-FFF2-40B4-BE49-F238E27FC236}">
                <a16:creationId xmlns:a16="http://schemas.microsoft.com/office/drawing/2014/main" id="{AFD24123-257F-4F76-9F73-EA045BC84E9D}"/>
              </a:ext>
            </a:extLst>
          </p:cNvPr>
          <p:cNvPicPr>
            <a:picLocks noChangeAspect="1"/>
          </p:cNvPicPr>
          <p:nvPr/>
        </p:nvPicPr>
        <p:blipFill rotWithShape="1">
          <a:blip r:embed="rId3"/>
          <a:srcRect l="22500" r="17147" b="4627"/>
          <a:stretch/>
        </p:blipFill>
        <p:spPr>
          <a:xfrm>
            <a:off x="924427" y="2959451"/>
            <a:ext cx="1765677" cy="1569490"/>
          </a:xfrm>
          <a:prstGeom prst="rect">
            <a:avLst/>
          </a:prstGeom>
        </p:spPr>
      </p:pic>
      <p:pic>
        <p:nvPicPr>
          <p:cNvPr id="21" name="Picture 20">
            <a:extLst>
              <a:ext uri="{FF2B5EF4-FFF2-40B4-BE49-F238E27FC236}">
                <a16:creationId xmlns:a16="http://schemas.microsoft.com/office/drawing/2014/main" id="{2A88EC5D-038F-426B-9047-075E7DCE3436}"/>
              </a:ext>
            </a:extLst>
          </p:cNvPr>
          <p:cNvPicPr>
            <a:picLocks noChangeAspect="1"/>
          </p:cNvPicPr>
          <p:nvPr/>
        </p:nvPicPr>
        <p:blipFill>
          <a:blip r:embed="rId4"/>
          <a:stretch>
            <a:fillRect/>
          </a:stretch>
        </p:blipFill>
        <p:spPr>
          <a:xfrm>
            <a:off x="5177684" y="3436960"/>
            <a:ext cx="1889253" cy="2531663"/>
          </a:xfrm>
          <a:prstGeom prst="rect">
            <a:avLst/>
          </a:prstGeom>
        </p:spPr>
      </p:pic>
      <p:cxnSp>
        <p:nvCxnSpPr>
          <p:cNvPr id="22" name="Straight Connector 21">
            <a:extLst>
              <a:ext uri="{FF2B5EF4-FFF2-40B4-BE49-F238E27FC236}">
                <a16:creationId xmlns:a16="http://schemas.microsoft.com/office/drawing/2014/main" id="{7B0D0F1A-1C2E-47F3-BF72-8DE7617C03F9}"/>
              </a:ext>
            </a:extLst>
          </p:cNvPr>
          <p:cNvCxnSpPr>
            <a:cxnSpLocks/>
          </p:cNvCxnSpPr>
          <p:nvPr/>
        </p:nvCxnSpPr>
        <p:spPr>
          <a:xfrm>
            <a:off x="2895600" y="3508660"/>
            <a:ext cx="2176445" cy="400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3F1038-F0A5-4B78-9A6C-1E5EAB5659A4}"/>
              </a:ext>
            </a:extLst>
          </p:cNvPr>
          <p:cNvCxnSpPr>
            <a:cxnSpLocks/>
          </p:cNvCxnSpPr>
          <p:nvPr/>
        </p:nvCxnSpPr>
        <p:spPr>
          <a:xfrm flipV="1">
            <a:off x="2970574" y="5022213"/>
            <a:ext cx="2114990" cy="562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F97424-A6D3-4053-9113-B7E80B9F8671}"/>
              </a:ext>
            </a:extLst>
          </p:cNvPr>
          <p:cNvCxnSpPr>
            <a:cxnSpLocks/>
          </p:cNvCxnSpPr>
          <p:nvPr/>
        </p:nvCxnSpPr>
        <p:spPr>
          <a:xfrm flipV="1">
            <a:off x="7200900" y="3744196"/>
            <a:ext cx="1980243" cy="165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C5D348-8EDF-4658-91A4-3687A158FE7A}"/>
              </a:ext>
            </a:extLst>
          </p:cNvPr>
          <p:cNvCxnSpPr>
            <a:cxnSpLocks/>
          </p:cNvCxnSpPr>
          <p:nvPr/>
        </p:nvCxnSpPr>
        <p:spPr>
          <a:xfrm>
            <a:off x="7252943" y="5233547"/>
            <a:ext cx="1752834" cy="603727"/>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CD22AA3B-BC14-4D0A-AB22-736B114100A9}"/>
              </a:ext>
            </a:extLst>
          </p:cNvPr>
          <p:cNvPicPr>
            <a:picLocks noChangeAspect="1"/>
          </p:cNvPicPr>
          <p:nvPr/>
        </p:nvPicPr>
        <p:blipFill>
          <a:blip r:embed="rId5"/>
          <a:stretch>
            <a:fillRect/>
          </a:stretch>
        </p:blipFill>
        <p:spPr>
          <a:xfrm>
            <a:off x="5239364" y="4157565"/>
            <a:ext cx="1914525" cy="1295400"/>
          </a:xfrm>
          <a:prstGeom prst="rect">
            <a:avLst/>
          </a:prstGeom>
        </p:spPr>
      </p:pic>
      <p:sp>
        <p:nvSpPr>
          <p:cNvPr id="45" name="Rectangle 44">
            <a:extLst>
              <a:ext uri="{FF2B5EF4-FFF2-40B4-BE49-F238E27FC236}">
                <a16:creationId xmlns:a16="http://schemas.microsoft.com/office/drawing/2014/main" id="{729B51BF-971B-435D-91CB-ED13587877A8}"/>
              </a:ext>
            </a:extLst>
          </p:cNvPr>
          <p:cNvSpPr/>
          <p:nvPr/>
        </p:nvSpPr>
        <p:spPr>
          <a:xfrm>
            <a:off x="5159192" y="5432511"/>
            <a:ext cx="2074868" cy="1323439"/>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MQTT </a:t>
            </a:r>
          </a:p>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Queue</a:t>
            </a:r>
          </a:p>
        </p:txBody>
      </p:sp>
      <p:sp>
        <p:nvSpPr>
          <p:cNvPr id="46" name="Rectangle 45">
            <a:extLst>
              <a:ext uri="{FF2B5EF4-FFF2-40B4-BE49-F238E27FC236}">
                <a16:creationId xmlns:a16="http://schemas.microsoft.com/office/drawing/2014/main" id="{8AD13EA0-6B3F-4A57-A43E-A7319FA29294}"/>
              </a:ext>
            </a:extLst>
          </p:cNvPr>
          <p:cNvSpPr/>
          <p:nvPr/>
        </p:nvSpPr>
        <p:spPr>
          <a:xfrm>
            <a:off x="5373315" y="3468218"/>
            <a:ext cx="1721946" cy="523220"/>
          </a:xfrm>
          <a:prstGeom prst="rect">
            <a:avLst/>
          </a:prstGeom>
          <a:noFill/>
        </p:spPr>
        <p:txBody>
          <a:bodyPr wrap="squar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Static IP</a:t>
            </a:r>
          </a:p>
        </p:txBody>
      </p:sp>
      <p:pic>
        <p:nvPicPr>
          <p:cNvPr id="48" name="Picture 47">
            <a:extLst>
              <a:ext uri="{FF2B5EF4-FFF2-40B4-BE49-F238E27FC236}">
                <a16:creationId xmlns:a16="http://schemas.microsoft.com/office/drawing/2014/main" id="{60CC4AF7-E94D-475A-8B61-0D443D82A832}"/>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3280" t="13966" r="34701" b="24983"/>
          <a:stretch/>
        </p:blipFill>
        <p:spPr>
          <a:xfrm>
            <a:off x="4816780" y="3979450"/>
            <a:ext cx="2981301" cy="1490693"/>
          </a:xfrm>
          <a:prstGeom prst="rect">
            <a:avLst/>
          </a:prstGeom>
          <a:ln w="19050">
            <a:solidFill>
              <a:schemeClr val="bg1"/>
            </a:solidFill>
          </a:ln>
        </p:spPr>
      </p:pic>
      <p:sp>
        <p:nvSpPr>
          <p:cNvPr id="50" name="Rectangle 49">
            <a:extLst>
              <a:ext uri="{FF2B5EF4-FFF2-40B4-BE49-F238E27FC236}">
                <a16:creationId xmlns:a16="http://schemas.microsoft.com/office/drawing/2014/main" id="{A12357E7-075A-4516-9B65-ABCA26B0346C}"/>
              </a:ext>
            </a:extLst>
          </p:cNvPr>
          <p:cNvSpPr/>
          <p:nvPr/>
        </p:nvSpPr>
        <p:spPr>
          <a:xfrm>
            <a:off x="4628925" y="3991438"/>
            <a:ext cx="3357009" cy="1446550"/>
          </a:xfrm>
          <a:prstGeom prst="rect">
            <a:avLst/>
          </a:prstGeom>
          <a:noFill/>
        </p:spPr>
        <p:txBody>
          <a:bodyPr wrap="square" lIns="91440" tIns="45720" rIns="91440" bIns="45720">
            <a:spAutoFit/>
          </a:bodyPr>
          <a:lstStyle/>
          <a:p>
            <a:pPr algn="ctr"/>
            <a:r>
              <a:rPr lang="en-US" sz="44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End Time:</a:t>
            </a:r>
          </a:p>
          <a:p>
            <a:pPr algn="ctr"/>
            <a:r>
              <a:rPr lang="en-US" sz="4400" b="1" dirty="0">
                <a:ln w="9525">
                  <a:solidFill>
                    <a:schemeClr val="bg1"/>
                  </a:solidFill>
                  <a:prstDash val="solid"/>
                </a:ln>
                <a:solidFill>
                  <a:schemeClr val="accent1">
                    <a:lumMod val="75000"/>
                  </a:schemeClr>
                </a:solidFill>
                <a:effectLst>
                  <a:outerShdw blurRad="12700" dist="38100" dir="2700000" algn="tl" rotWithShape="0">
                    <a:schemeClr val="bg1">
                      <a:lumMod val="50000"/>
                    </a:schemeClr>
                  </a:outerShdw>
                </a:effectLst>
              </a:rPr>
              <a:t>1:45PM</a:t>
            </a:r>
          </a:p>
        </p:txBody>
      </p:sp>
    </p:spTree>
    <p:extLst>
      <p:ext uri="{BB962C8B-B14F-4D97-AF65-F5344CB8AC3E}">
        <p14:creationId xmlns:p14="http://schemas.microsoft.com/office/powerpoint/2010/main" val="368841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F4F890-44D4-4C93-A452-A6AAF2EC0603}"/>
              </a:ext>
            </a:extLst>
          </p:cNvPr>
          <p:cNvPicPr>
            <a:picLocks noChangeAspect="1"/>
          </p:cNvPicPr>
          <p:nvPr/>
        </p:nvPicPr>
        <p:blipFill rotWithShape="1">
          <a:blip r:embed="rId2"/>
          <a:srcRect r="31161" b="2"/>
          <a:stretch/>
        </p:blipFill>
        <p:spPr>
          <a:xfrm>
            <a:off x="7544304" y="31899"/>
            <a:ext cx="4509467" cy="6770529"/>
          </a:xfrm>
          <a:prstGeom prst="rect">
            <a:avLst/>
          </a:prstGeom>
        </p:spPr>
      </p:pic>
      <p:sp>
        <p:nvSpPr>
          <p:cNvPr id="2" name="Title 1">
            <a:extLst>
              <a:ext uri="{FF2B5EF4-FFF2-40B4-BE49-F238E27FC236}">
                <a16:creationId xmlns:a16="http://schemas.microsoft.com/office/drawing/2014/main" id="{B6CC1AAB-1F8D-49A6-8000-06ACC2F90AF8}"/>
              </a:ext>
            </a:extLst>
          </p:cNvPr>
          <p:cNvSpPr>
            <a:spLocks noGrp="1"/>
          </p:cNvSpPr>
          <p:nvPr>
            <p:ph type="title"/>
          </p:nvPr>
        </p:nvSpPr>
        <p:spPr>
          <a:xfrm>
            <a:off x="619760" y="764373"/>
            <a:ext cx="6832600" cy="1293028"/>
          </a:xfrm>
        </p:spPr>
        <p:txBody>
          <a:bodyPr>
            <a:normAutofit/>
          </a:bodyPr>
          <a:lstStyle/>
          <a:p>
            <a:r>
              <a:rPr lang="en-US" dirty="0" err="1"/>
              <a:t>Mosquitto</a:t>
            </a:r>
            <a:r>
              <a:rPr lang="en-US" dirty="0"/>
              <a:t> and MQTT</a:t>
            </a:r>
          </a:p>
        </p:txBody>
      </p:sp>
      <p:sp>
        <p:nvSpPr>
          <p:cNvPr id="3" name="Content Placeholder 2">
            <a:extLst>
              <a:ext uri="{FF2B5EF4-FFF2-40B4-BE49-F238E27FC236}">
                <a16:creationId xmlns:a16="http://schemas.microsoft.com/office/drawing/2014/main" id="{9DA0D0A9-7BD0-4863-BACE-C87E515076ED}"/>
              </a:ext>
            </a:extLst>
          </p:cNvPr>
          <p:cNvSpPr>
            <a:spLocks noGrp="1"/>
          </p:cNvSpPr>
          <p:nvPr>
            <p:ph idx="1"/>
          </p:nvPr>
        </p:nvSpPr>
        <p:spPr>
          <a:xfrm>
            <a:off x="619760" y="2194560"/>
            <a:ext cx="6832600" cy="4024125"/>
          </a:xfrm>
        </p:spPr>
        <p:txBody>
          <a:bodyPr>
            <a:normAutofit/>
          </a:bodyPr>
          <a:lstStyle/>
          <a:p>
            <a:r>
              <a:rPr lang="en-US" sz="3200" dirty="0"/>
              <a:t>Publish / Subscribe Pattern</a:t>
            </a:r>
          </a:p>
          <a:p>
            <a:endParaRPr lang="en-US" sz="3200" dirty="0"/>
          </a:p>
          <a:p>
            <a:r>
              <a:rPr lang="en-US" sz="3200" dirty="0"/>
              <a:t>If timer boxes restart, last known message still on queue, so pick up where they left off</a:t>
            </a:r>
          </a:p>
        </p:txBody>
      </p:sp>
      <p:sp>
        <p:nvSpPr>
          <p:cNvPr id="10" name="Rectangle 9">
            <a:extLst>
              <a:ext uri="{FF2B5EF4-FFF2-40B4-BE49-F238E27FC236}">
                <a16:creationId xmlns:a16="http://schemas.microsoft.com/office/drawing/2014/main" id="{4D623A8F-ED9F-4BCC-88C8-F01D04857232}"/>
              </a:ext>
            </a:extLst>
          </p:cNvPr>
          <p:cNvSpPr/>
          <p:nvPr/>
        </p:nvSpPr>
        <p:spPr>
          <a:xfrm>
            <a:off x="9471720" y="333669"/>
            <a:ext cx="2224094" cy="1077218"/>
          </a:xfrm>
          <a:prstGeom prst="rect">
            <a:avLst/>
          </a:prstGeom>
          <a:noFill/>
          <a:ln w="28575">
            <a:solidFill>
              <a:schemeClr val="bg1"/>
            </a:solidFill>
          </a:ln>
        </p:spPr>
        <p:txBody>
          <a:bodyPr wrap="squar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Timer</a:t>
            </a:r>
          </a:p>
          <a:p>
            <a:pPr algn="ctr"/>
            <a:r>
              <a:rPr lang="en-US" sz="3200" b="1" dirty="0">
                <a:ln w="9525">
                  <a:solidFill>
                    <a:schemeClr val="bg1"/>
                  </a:solidFill>
                  <a:prstDash val="solid"/>
                </a:ln>
                <a:effectLst>
                  <a:outerShdw blurRad="12700" dist="38100" dir="2700000" algn="tl" rotWithShape="0">
                    <a:schemeClr val="bg1">
                      <a:lumMod val="50000"/>
                    </a:schemeClr>
                  </a:outerShdw>
                </a:effectLst>
              </a:rPr>
              <a:t>Box Code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8356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DF6A7F6-7DC3-48BF-BEF6-4CA09421CDCC}"/>
              </a:ext>
            </a:extLst>
          </p:cNvPr>
          <p:cNvGrpSpPr/>
          <p:nvPr/>
        </p:nvGrpSpPr>
        <p:grpSpPr>
          <a:xfrm>
            <a:off x="8645113" y="1206319"/>
            <a:ext cx="1967952" cy="1508087"/>
            <a:chOff x="8645113" y="1206319"/>
            <a:chExt cx="1967952" cy="1508087"/>
          </a:xfrm>
        </p:grpSpPr>
        <p:pic>
          <p:nvPicPr>
            <p:cNvPr id="26" name="Picture 25">
              <a:extLst>
                <a:ext uri="{FF2B5EF4-FFF2-40B4-BE49-F238E27FC236}">
                  <a16:creationId xmlns:a16="http://schemas.microsoft.com/office/drawing/2014/main" id="{0693F777-FE5E-4A1E-A0FC-8C32D543529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377" b="11990"/>
            <a:stretch/>
          </p:blipFill>
          <p:spPr>
            <a:xfrm>
              <a:off x="8645113" y="1206319"/>
              <a:ext cx="1967952" cy="1508087"/>
            </a:xfrm>
            <a:prstGeom prst="rect">
              <a:avLst/>
            </a:prstGeom>
          </p:spPr>
        </p:pic>
        <p:pic>
          <p:nvPicPr>
            <p:cNvPr id="30" name="Picture 29">
              <a:extLst>
                <a:ext uri="{FF2B5EF4-FFF2-40B4-BE49-F238E27FC236}">
                  <a16:creationId xmlns:a16="http://schemas.microsoft.com/office/drawing/2014/main" id="{83BEE12B-CB27-42E5-BDFE-21ECA3B55D18}"/>
                </a:ext>
              </a:extLst>
            </p:cNvPr>
            <p:cNvPicPr>
              <a:picLocks noChangeAspect="1"/>
            </p:cNvPicPr>
            <p:nvPr/>
          </p:nvPicPr>
          <p:blipFill>
            <a:blip r:embed="rId4"/>
            <a:stretch>
              <a:fillRect/>
            </a:stretch>
          </p:blipFill>
          <p:spPr>
            <a:xfrm rot="21156618">
              <a:off x="8855589" y="1378253"/>
              <a:ext cx="969371" cy="403905"/>
            </a:xfrm>
            <a:prstGeom prst="rect">
              <a:avLst/>
            </a:prstGeom>
          </p:spPr>
        </p:pic>
      </p:grpSp>
      <p:sp>
        <p:nvSpPr>
          <p:cNvPr id="2" name="Title 1">
            <a:extLst>
              <a:ext uri="{FF2B5EF4-FFF2-40B4-BE49-F238E27FC236}">
                <a16:creationId xmlns:a16="http://schemas.microsoft.com/office/drawing/2014/main" id="{A28C1B60-83B7-4129-BFF2-BA852686D776}"/>
              </a:ext>
            </a:extLst>
          </p:cNvPr>
          <p:cNvSpPr>
            <a:spLocks noGrp="1"/>
          </p:cNvSpPr>
          <p:nvPr>
            <p:ph type="title"/>
          </p:nvPr>
        </p:nvSpPr>
        <p:spPr>
          <a:xfrm>
            <a:off x="2895600" y="339990"/>
            <a:ext cx="8610600" cy="1293028"/>
          </a:xfrm>
        </p:spPr>
        <p:txBody>
          <a:bodyPr/>
          <a:lstStyle/>
          <a:p>
            <a:r>
              <a:rPr lang="en-US" dirty="0"/>
              <a:t>REST CALLS to RASPBERRY </a:t>
            </a:r>
            <a:r>
              <a:rPr lang="en-US" dirty="0" err="1"/>
              <a:t>PIes</a:t>
            </a:r>
            <a:endParaRPr lang="en-US" dirty="0"/>
          </a:p>
        </p:txBody>
      </p:sp>
      <p:sp>
        <p:nvSpPr>
          <p:cNvPr id="3" name="Content Placeholder 2">
            <a:extLst>
              <a:ext uri="{FF2B5EF4-FFF2-40B4-BE49-F238E27FC236}">
                <a16:creationId xmlns:a16="http://schemas.microsoft.com/office/drawing/2014/main" id="{24BD2834-02B1-40E1-B913-8C7AD925580C}"/>
              </a:ext>
            </a:extLst>
          </p:cNvPr>
          <p:cNvSpPr>
            <a:spLocks noGrp="1"/>
          </p:cNvSpPr>
          <p:nvPr>
            <p:ph idx="1"/>
          </p:nvPr>
        </p:nvSpPr>
        <p:spPr/>
        <p:txBody>
          <a:bodyPr/>
          <a:lstStyle/>
          <a:p>
            <a:r>
              <a:rPr lang="en-US" dirty="0"/>
              <a:t>REST API on Server to Submit Message to Queue</a:t>
            </a:r>
          </a:p>
        </p:txBody>
      </p:sp>
      <p:pic>
        <p:nvPicPr>
          <p:cNvPr id="4" name="Picture 3">
            <a:extLst>
              <a:ext uri="{FF2B5EF4-FFF2-40B4-BE49-F238E27FC236}">
                <a16:creationId xmlns:a16="http://schemas.microsoft.com/office/drawing/2014/main" id="{2DD9DC90-65FF-4B93-9B15-9D920233627F}"/>
              </a:ext>
            </a:extLst>
          </p:cNvPr>
          <p:cNvPicPr>
            <a:picLocks noChangeAspect="1"/>
          </p:cNvPicPr>
          <p:nvPr/>
        </p:nvPicPr>
        <p:blipFill rotWithShape="1">
          <a:blip r:embed="rId5"/>
          <a:srcRect l="22500" r="17147" b="4627"/>
          <a:stretch/>
        </p:blipFill>
        <p:spPr>
          <a:xfrm>
            <a:off x="9286782" y="2905135"/>
            <a:ext cx="1765677" cy="1569490"/>
          </a:xfrm>
          <a:prstGeom prst="rect">
            <a:avLst/>
          </a:prstGeom>
        </p:spPr>
      </p:pic>
      <p:pic>
        <p:nvPicPr>
          <p:cNvPr id="5" name="Picture 4">
            <a:extLst>
              <a:ext uri="{FF2B5EF4-FFF2-40B4-BE49-F238E27FC236}">
                <a16:creationId xmlns:a16="http://schemas.microsoft.com/office/drawing/2014/main" id="{5EDCAF80-6AAD-4883-A30D-80459CFA7F81}"/>
              </a:ext>
            </a:extLst>
          </p:cNvPr>
          <p:cNvPicPr>
            <a:picLocks noChangeAspect="1"/>
          </p:cNvPicPr>
          <p:nvPr/>
        </p:nvPicPr>
        <p:blipFill rotWithShape="1">
          <a:blip r:embed="rId5"/>
          <a:srcRect l="22500" r="17147" b="4627"/>
          <a:stretch/>
        </p:blipFill>
        <p:spPr>
          <a:xfrm>
            <a:off x="924427" y="4946611"/>
            <a:ext cx="1765677" cy="1569490"/>
          </a:xfrm>
          <a:prstGeom prst="rect">
            <a:avLst/>
          </a:prstGeom>
        </p:spPr>
      </p:pic>
      <p:pic>
        <p:nvPicPr>
          <p:cNvPr id="6" name="Picture 5">
            <a:extLst>
              <a:ext uri="{FF2B5EF4-FFF2-40B4-BE49-F238E27FC236}">
                <a16:creationId xmlns:a16="http://schemas.microsoft.com/office/drawing/2014/main" id="{1A91F314-A492-44D4-B049-CBA63E3A1DA9}"/>
              </a:ext>
            </a:extLst>
          </p:cNvPr>
          <p:cNvPicPr>
            <a:picLocks noChangeAspect="1"/>
          </p:cNvPicPr>
          <p:nvPr/>
        </p:nvPicPr>
        <p:blipFill rotWithShape="1">
          <a:blip r:embed="rId5"/>
          <a:srcRect l="22500" r="17147" b="4627"/>
          <a:stretch/>
        </p:blipFill>
        <p:spPr>
          <a:xfrm>
            <a:off x="9262902" y="4885168"/>
            <a:ext cx="1765677" cy="1569490"/>
          </a:xfrm>
          <a:prstGeom prst="rect">
            <a:avLst/>
          </a:prstGeom>
        </p:spPr>
      </p:pic>
      <p:pic>
        <p:nvPicPr>
          <p:cNvPr id="7" name="Picture 6">
            <a:extLst>
              <a:ext uri="{FF2B5EF4-FFF2-40B4-BE49-F238E27FC236}">
                <a16:creationId xmlns:a16="http://schemas.microsoft.com/office/drawing/2014/main" id="{135DB0F1-4378-4590-8249-20F73E850E9D}"/>
              </a:ext>
            </a:extLst>
          </p:cNvPr>
          <p:cNvPicPr>
            <a:picLocks noChangeAspect="1"/>
          </p:cNvPicPr>
          <p:nvPr/>
        </p:nvPicPr>
        <p:blipFill rotWithShape="1">
          <a:blip r:embed="rId5"/>
          <a:srcRect l="22500" r="17147" b="4627"/>
          <a:stretch/>
        </p:blipFill>
        <p:spPr>
          <a:xfrm>
            <a:off x="924427" y="2959451"/>
            <a:ext cx="1765677" cy="1569490"/>
          </a:xfrm>
          <a:prstGeom prst="rect">
            <a:avLst/>
          </a:prstGeom>
        </p:spPr>
      </p:pic>
      <p:pic>
        <p:nvPicPr>
          <p:cNvPr id="8" name="Picture 7">
            <a:extLst>
              <a:ext uri="{FF2B5EF4-FFF2-40B4-BE49-F238E27FC236}">
                <a16:creationId xmlns:a16="http://schemas.microsoft.com/office/drawing/2014/main" id="{8F8FFEE0-96AC-4806-8AB3-01A2A3921341}"/>
              </a:ext>
            </a:extLst>
          </p:cNvPr>
          <p:cNvPicPr>
            <a:picLocks noChangeAspect="1"/>
          </p:cNvPicPr>
          <p:nvPr/>
        </p:nvPicPr>
        <p:blipFill>
          <a:blip r:embed="rId6"/>
          <a:stretch>
            <a:fillRect/>
          </a:stretch>
        </p:blipFill>
        <p:spPr>
          <a:xfrm>
            <a:off x="5177684" y="3436960"/>
            <a:ext cx="1889253" cy="2531663"/>
          </a:xfrm>
          <a:prstGeom prst="rect">
            <a:avLst/>
          </a:prstGeom>
        </p:spPr>
      </p:pic>
      <p:cxnSp>
        <p:nvCxnSpPr>
          <p:cNvPr id="9" name="Straight Connector 8">
            <a:extLst>
              <a:ext uri="{FF2B5EF4-FFF2-40B4-BE49-F238E27FC236}">
                <a16:creationId xmlns:a16="http://schemas.microsoft.com/office/drawing/2014/main" id="{5ADFC6C5-408E-405B-9C31-CF8B944D72C7}"/>
              </a:ext>
            </a:extLst>
          </p:cNvPr>
          <p:cNvCxnSpPr>
            <a:cxnSpLocks/>
          </p:cNvCxnSpPr>
          <p:nvPr/>
        </p:nvCxnSpPr>
        <p:spPr>
          <a:xfrm>
            <a:off x="2895600" y="3508660"/>
            <a:ext cx="2176445" cy="400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28E47D6-1843-44CB-A9A8-0104DFC9260B}"/>
              </a:ext>
            </a:extLst>
          </p:cNvPr>
          <p:cNvCxnSpPr>
            <a:cxnSpLocks/>
          </p:cNvCxnSpPr>
          <p:nvPr/>
        </p:nvCxnSpPr>
        <p:spPr>
          <a:xfrm flipV="1">
            <a:off x="2970574" y="5022213"/>
            <a:ext cx="2114990" cy="562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4C56B9-1FB7-46C2-8D15-14C52A9DE203}"/>
              </a:ext>
            </a:extLst>
          </p:cNvPr>
          <p:cNvCxnSpPr>
            <a:cxnSpLocks/>
          </p:cNvCxnSpPr>
          <p:nvPr/>
        </p:nvCxnSpPr>
        <p:spPr>
          <a:xfrm flipV="1">
            <a:off x="7200900" y="3744196"/>
            <a:ext cx="1980243" cy="165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AF80C-D27B-4877-BE35-BBD1642323CC}"/>
              </a:ext>
            </a:extLst>
          </p:cNvPr>
          <p:cNvCxnSpPr>
            <a:cxnSpLocks/>
          </p:cNvCxnSpPr>
          <p:nvPr/>
        </p:nvCxnSpPr>
        <p:spPr>
          <a:xfrm>
            <a:off x="7252943" y="5233547"/>
            <a:ext cx="1752834" cy="603727"/>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B3E01DA-3FDF-422F-BA7D-5ED0D8D56C1B}"/>
              </a:ext>
            </a:extLst>
          </p:cNvPr>
          <p:cNvPicPr>
            <a:picLocks noChangeAspect="1"/>
          </p:cNvPicPr>
          <p:nvPr/>
        </p:nvPicPr>
        <p:blipFill>
          <a:blip r:embed="rId7"/>
          <a:stretch>
            <a:fillRect/>
          </a:stretch>
        </p:blipFill>
        <p:spPr>
          <a:xfrm>
            <a:off x="5181389" y="4821931"/>
            <a:ext cx="1914525" cy="1295400"/>
          </a:xfrm>
          <a:prstGeom prst="rect">
            <a:avLst/>
          </a:prstGeom>
        </p:spPr>
      </p:pic>
      <p:sp>
        <p:nvSpPr>
          <p:cNvPr id="19" name="Rectangle 18">
            <a:extLst>
              <a:ext uri="{FF2B5EF4-FFF2-40B4-BE49-F238E27FC236}">
                <a16:creationId xmlns:a16="http://schemas.microsoft.com/office/drawing/2014/main" id="{7FE22B75-C1B3-4CD4-B5B6-74B1DE76E458}"/>
              </a:ext>
            </a:extLst>
          </p:cNvPr>
          <p:cNvSpPr/>
          <p:nvPr/>
        </p:nvSpPr>
        <p:spPr>
          <a:xfrm>
            <a:off x="5177684" y="6100715"/>
            <a:ext cx="2074868" cy="707886"/>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Queue</a:t>
            </a:r>
          </a:p>
        </p:txBody>
      </p:sp>
      <p:pic>
        <p:nvPicPr>
          <p:cNvPr id="22" name="Picture 21">
            <a:extLst>
              <a:ext uri="{FF2B5EF4-FFF2-40B4-BE49-F238E27FC236}">
                <a16:creationId xmlns:a16="http://schemas.microsoft.com/office/drawing/2014/main" id="{3F858CA5-9C47-4AA4-BE64-46E7A1B19DC5}"/>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305" t="562" r="44524" b="60801"/>
          <a:stretch/>
        </p:blipFill>
        <p:spPr>
          <a:xfrm>
            <a:off x="4607159" y="2772618"/>
            <a:ext cx="3062983" cy="1127134"/>
          </a:xfrm>
          <a:prstGeom prst="rect">
            <a:avLst/>
          </a:prstGeom>
        </p:spPr>
      </p:pic>
      <p:sp>
        <p:nvSpPr>
          <p:cNvPr id="28" name="Arrow: Left 27">
            <a:extLst>
              <a:ext uri="{FF2B5EF4-FFF2-40B4-BE49-F238E27FC236}">
                <a16:creationId xmlns:a16="http://schemas.microsoft.com/office/drawing/2014/main" id="{22ACED86-0B71-4946-9950-76CB057D354E}"/>
              </a:ext>
            </a:extLst>
          </p:cNvPr>
          <p:cNvSpPr/>
          <p:nvPr/>
        </p:nvSpPr>
        <p:spPr>
          <a:xfrm rot="19998847">
            <a:off x="7372852" y="2044764"/>
            <a:ext cx="1907187" cy="9880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a:t>
            </a:r>
          </a:p>
        </p:txBody>
      </p:sp>
      <p:sp>
        <p:nvSpPr>
          <p:cNvPr id="29" name="Arrow: Left 28">
            <a:extLst>
              <a:ext uri="{FF2B5EF4-FFF2-40B4-BE49-F238E27FC236}">
                <a16:creationId xmlns:a16="http://schemas.microsoft.com/office/drawing/2014/main" id="{7642672C-578A-40E7-BDD5-A7132086071B}"/>
              </a:ext>
            </a:extLst>
          </p:cNvPr>
          <p:cNvSpPr/>
          <p:nvPr/>
        </p:nvSpPr>
        <p:spPr>
          <a:xfrm rot="16200000">
            <a:off x="5598314" y="3809222"/>
            <a:ext cx="1261836" cy="9880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a:t>
            </a:r>
          </a:p>
          <a:p>
            <a:pPr algn="ctr"/>
            <a:r>
              <a:rPr lang="en-US" dirty="0"/>
              <a:t>Queue</a:t>
            </a:r>
          </a:p>
        </p:txBody>
      </p:sp>
    </p:spTree>
    <p:extLst>
      <p:ext uri="{BB962C8B-B14F-4D97-AF65-F5344CB8AC3E}">
        <p14:creationId xmlns:p14="http://schemas.microsoft.com/office/powerpoint/2010/main" val="9970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9B06-A3ED-47D4-8CD7-FF068277CC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E67025B-C374-417F-8D28-E056A1FE2A0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7" name="Rounded Rectangle 14">
            <a:extLst>
              <a:ext uri="{FF2B5EF4-FFF2-40B4-BE49-F238E27FC236}">
                <a16:creationId xmlns:a16="http://schemas.microsoft.com/office/drawing/2014/main" id="{7183F3E8-5B76-4210-B693-CB19330BB3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8475" y="1075591"/>
            <a:ext cx="3303482" cy="5148371"/>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4">
            <a:extLst>
              <a:ext uri="{FF2B5EF4-FFF2-40B4-BE49-F238E27FC236}">
                <a16:creationId xmlns:a16="http://schemas.microsoft.com/office/drawing/2014/main" id="{DCEAABE6-BA19-482F-A4F2-E57AAA18F0E2}"/>
              </a:ext>
            </a:extLst>
          </p:cNvPr>
          <p:cNvPicPr>
            <a:picLocks noChangeAspect="1"/>
          </p:cNvPicPr>
          <p:nvPr/>
        </p:nvPicPr>
        <p:blipFill>
          <a:blip r:embed="rId3"/>
          <a:stretch>
            <a:fillRect/>
          </a:stretch>
        </p:blipFill>
        <p:spPr>
          <a:xfrm>
            <a:off x="8432097" y="1410887"/>
            <a:ext cx="2636238" cy="1034721"/>
          </a:xfrm>
          <a:prstGeom prst="rect">
            <a:avLst/>
          </a:prstGeom>
        </p:spPr>
      </p:pic>
      <p:pic>
        <p:nvPicPr>
          <p:cNvPr id="13" name="Picture 12">
            <a:extLst>
              <a:ext uri="{FF2B5EF4-FFF2-40B4-BE49-F238E27FC236}">
                <a16:creationId xmlns:a16="http://schemas.microsoft.com/office/drawing/2014/main" id="{AB44918E-6267-4D0F-A15C-BCF5A198B2DA}"/>
              </a:ext>
            </a:extLst>
          </p:cNvPr>
          <p:cNvPicPr>
            <a:picLocks noChangeAspect="1"/>
          </p:cNvPicPr>
          <p:nvPr/>
        </p:nvPicPr>
        <p:blipFill>
          <a:blip r:embed="rId4"/>
          <a:stretch>
            <a:fillRect/>
          </a:stretch>
        </p:blipFill>
        <p:spPr>
          <a:xfrm>
            <a:off x="8153035" y="2623370"/>
            <a:ext cx="3174449" cy="2969359"/>
          </a:xfrm>
          <a:prstGeom prst="rect">
            <a:avLst/>
          </a:prstGeom>
        </p:spPr>
      </p:pic>
      <p:sp>
        <p:nvSpPr>
          <p:cNvPr id="2" name="Title 1">
            <a:extLst>
              <a:ext uri="{FF2B5EF4-FFF2-40B4-BE49-F238E27FC236}">
                <a16:creationId xmlns:a16="http://schemas.microsoft.com/office/drawing/2014/main" id="{A28C1B60-83B7-4129-BFF2-BA852686D776}"/>
              </a:ext>
            </a:extLst>
          </p:cNvPr>
          <p:cNvSpPr>
            <a:spLocks noGrp="1"/>
          </p:cNvSpPr>
          <p:nvPr>
            <p:ph type="title"/>
          </p:nvPr>
        </p:nvSpPr>
        <p:spPr>
          <a:xfrm>
            <a:off x="685800" y="764373"/>
            <a:ext cx="6751948" cy="1293028"/>
          </a:xfrm>
        </p:spPr>
        <p:txBody>
          <a:bodyPr>
            <a:normAutofit/>
          </a:bodyPr>
          <a:lstStyle/>
          <a:p>
            <a:r>
              <a:rPr lang="en-US" dirty="0"/>
              <a:t>REST CALLS In Python</a:t>
            </a:r>
          </a:p>
        </p:txBody>
      </p:sp>
      <p:sp>
        <p:nvSpPr>
          <p:cNvPr id="20" name="Content Placeholder 19">
            <a:extLst>
              <a:ext uri="{FF2B5EF4-FFF2-40B4-BE49-F238E27FC236}">
                <a16:creationId xmlns:a16="http://schemas.microsoft.com/office/drawing/2014/main" id="{4C0FFAEA-2385-48B5-A13F-C13C48C9E18D}"/>
              </a:ext>
            </a:extLst>
          </p:cNvPr>
          <p:cNvSpPr>
            <a:spLocks noGrp="1"/>
          </p:cNvSpPr>
          <p:nvPr>
            <p:ph idx="1"/>
          </p:nvPr>
        </p:nvSpPr>
        <p:spPr>
          <a:xfrm>
            <a:off x="685800" y="2194560"/>
            <a:ext cx="6770802" cy="4024125"/>
          </a:xfrm>
        </p:spPr>
        <p:txBody>
          <a:bodyPr>
            <a:normAutofit/>
          </a:bodyPr>
          <a:lstStyle/>
          <a:p>
            <a:r>
              <a:rPr lang="en-US" sz="2800" dirty="0"/>
              <a:t>Flask Framework</a:t>
            </a:r>
          </a:p>
          <a:p>
            <a:endParaRPr lang="en-US" sz="2800" dirty="0"/>
          </a:p>
          <a:p>
            <a:r>
              <a:rPr lang="en-US" sz="2800" dirty="0"/>
              <a:t>Easy to use for HTTP request handling</a:t>
            </a:r>
          </a:p>
        </p:txBody>
      </p:sp>
    </p:spTree>
    <p:extLst>
      <p:ext uri="{BB962C8B-B14F-4D97-AF65-F5344CB8AC3E}">
        <p14:creationId xmlns:p14="http://schemas.microsoft.com/office/powerpoint/2010/main" val="157541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DCD4-B50E-41A6-BA43-4D6257651D06}"/>
              </a:ext>
            </a:extLst>
          </p:cNvPr>
          <p:cNvSpPr>
            <a:spLocks noGrp="1"/>
          </p:cNvSpPr>
          <p:nvPr>
            <p:ph type="title"/>
          </p:nvPr>
        </p:nvSpPr>
        <p:spPr/>
        <p:txBody>
          <a:bodyPr/>
          <a:lstStyle/>
          <a:p>
            <a:r>
              <a:rPr lang="en-US" dirty="0"/>
              <a:t>Making them talk!!!</a:t>
            </a:r>
          </a:p>
        </p:txBody>
      </p:sp>
      <p:sp>
        <p:nvSpPr>
          <p:cNvPr id="3" name="Content Placeholder 2">
            <a:extLst>
              <a:ext uri="{FF2B5EF4-FFF2-40B4-BE49-F238E27FC236}">
                <a16:creationId xmlns:a16="http://schemas.microsoft.com/office/drawing/2014/main" id="{C39330E8-B222-4DFB-88A0-93C3FF7A767B}"/>
              </a:ext>
            </a:extLst>
          </p:cNvPr>
          <p:cNvSpPr>
            <a:spLocks noGrp="1"/>
          </p:cNvSpPr>
          <p:nvPr>
            <p:ph idx="1"/>
          </p:nvPr>
        </p:nvSpPr>
        <p:spPr>
          <a:xfrm>
            <a:off x="685799" y="2194560"/>
            <a:ext cx="4981353" cy="4376361"/>
          </a:xfrm>
        </p:spPr>
        <p:txBody>
          <a:bodyPr/>
          <a:lstStyle/>
          <a:p>
            <a:r>
              <a:rPr lang="en-US" sz="2400" dirty="0" err="1"/>
              <a:t>eSpeak</a:t>
            </a:r>
            <a:r>
              <a:rPr lang="en-US" sz="2400" dirty="0"/>
              <a:t> – Open Source Text To Speech software</a:t>
            </a:r>
          </a:p>
          <a:p>
            <a:endParaRPr lang="en-US" sz="2400" dirty="0"/>
          </a:p>
          <a:p>
            <a:r>
              <a:rPr lang="en-US" sz="2400" dirty="0"/>
              <a:t>Update timer message format to submit messages at specific times</a:t>
            </a:r>
          </a:p>
          <a:p>
            <a:endParaRPr lang="en-US" dirty="0"/>
          </a:p>
          <a:p>
            <a:r>
              <a:rPr lang="en-US" sz="1600" dirty="0">
                <a:hlinkClick r:id="rId2"/>
              </a:rPr>
              <a:t>http://espeak.sourceforge.net/</a:t>
            </a:r>
            <a:endParaRPr lang="en-US" sz="1600" dirty="0"/>
          </a:p>
          <a:p>
            <a:endParaRPr lang="en-US" sz="1600" dirty="0"/>
          </a:p>
        </p:txBody>
      </p:sp>
      <p:pic>
        <p:nvPicPr>
          <p:cNvPr id="5" name="Picture 4">
            <a:extLst>
              <a:ext uri="{FF2B5EF4-FFF2-40B4-BE49-F238E27FC236}">
                <a16:creationId xmlns:a16="http://schemas.microsoft.com/office/drawing/2014/main" id="{436885AF-8570-49EB-9A0C-699685ACC20A}"/>
              </a:ext>
            </a:extLst>
          </p:cNvPr>
          <p:cNvPicPr>
            <a:picLocks noChangeAspect="1"/>
          </p:cNvPicPr>
          <p:nvPr/>
        </p:nvPicPr>
        <p:blipFill>
          <a:blip r:embed="rId3"/>
          <a:stretch>
            <a:fillRect/>
          </a:stretch>
        </p:blipFill>
        <p:spPr>
          <a:xfrm>
            <a:off x="265813" y="138224"/>
            <a:ext cx="2198280" cy="1697044"/>
          </a:xfrm>
          <a:prstGeom prst="rect">
            <a:avLst/>
          </a:prstGeom>
        </p:spPr>
      </p:pic>
      <p:pic>
        <p:nvPicPr>
          <p:cNvPr id="6" name="Picture 5">
            <a:extLst>
              <a:ext uri="{FF2B5EF4-FFF2-40B4-BE49-F238E27FC236}">
                <a16:creationId xmlns:a16="http://schemas.microsoft.com/office/drawing/2014/main" id="{84D55E42-FBD3-431A-95F9-09BD1377D388}"/>
              </a:ext>
            </a:extLst>
          </p:cNvPr>
          <p:cNvPicPr>
            <a:picLocks noChangeAspect="1"/>
          </p:cNvPicPr>
          <p:nvPr/>
        </p:nvPicPr>
        <p:blipFill>
          <a:blip r:embed="rId4"/>
          <a:stretch>
            <a:fillRect/>
          </a:stretch>
        </p:blipFill>
        <p:spPr>
          <a:xfrm>
            <a:off x="5952441" y="2333848"/>
            <a:ext cx="6068582" cy="4237073"/>
          </a:xfrm>
          <a:prstGeom prst="rect">
            <a:avLst/>
          </a:prstGeom>
        </p:spPr>
      </p:pic>
      <p:sp>
        <p:nvSpPr>
          <p:cNvPr id="7" name="Rectangle 6">
            <a:extLst>
              <a:ext uri="{FF2B5EF4-FFF2-40B4-BE49-F238E27FC236}">
                <a16:creationId xmlns:a16="http://schemas.microsoft.com/office/drawing/2014/main" id="{79B6E3AE-596B-4EF6-BDDD-AF69D3EA6F79}"/>
              </a:ext>
            </a:extLst>
          </p:cNvPr>
          <p:cNvSpPr/>
          <p:nvPr/>
        </p:nvSpPr>
        <p:spPr>
          <a:xfrm>
            <a:off x="9282106" y="2333848"/>
            <a:ext cx="2224094" cy="1077218"/>
          </a:xfrm>
          <a:prstGeom prst="rect">
            <a:avLst/>
          </a:prstGeom>
          <a:noFill/>
          <a:ln w="28575">
            <a:solidFill>
              <a:schemeClr val="bg1"/>
            </a:solidFill>
          </a:ln>
        </p:spPr>
        <p:txBody>
          <a:bodyPr wrap="squar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Request Message</a:t>
            </a:r>
          </a:p>
        </p:txBody>
      </p:sp>
    </p:spTree>
    <p:extLst>
      <p:ext uri="{BB962C8B-B14F-4D97-AF65-F5344CB8AC3E}">
        <p14:creationId xmlns:p14="http://schemas.microsoft.com/office/powerpoint/2010/main" val="226430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8E41B83-C09C-4859-AB94-511A2C0BBE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9E05C4E-6F76-43EC-9537-2BA7871BBE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7170" name="Picture 2" descr="Image result for demo time">
            <a:extLst>
              <a:ext uri="{FF2B5EF4-FFF2-40B4-BE49-F238E27FC236}">
                <a16:creationId xmlns:a16="http://schemas.microsoft.com/office/drawing/2014/main" id="{529B2112-E0DF-4ED9-8307-123D6970AC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76" r="15867" b="-2"/>
          <a:stretch/>
        </p:blipFill>
        <p:spPr bwMode="auto">
          <a:xfrm>
            <a:off x="4972699" y="746126"/>
            <a:ext cx="6533501" cy="54725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83CAEA-81ED-46B6-82D1-C1BDB7E9DCFA}"/>
              </a:ext>
            </a:extLst>
          </p:cNvPr>
          <p:cNvSpPr>
            <a:spLocks noGrp="1"/>
          </p:cNvSpPr>
          <p:nvPr>
            <p:ph type="title"/>
          </p:nvPr>
        </p:nvSpPr>
        <p:spPr>
          <a:xfrm>
            <a:off x="685799" y="764373"/>
            <a:ext cx="3977639" cy="1600200"/>
          </a:xfrm>
        </p:spPr>
        <p:txBody>
          <a:bodyPr anchor="b">
            <a:normAutofit/>
          </a:bodyPr>
          <a:lstStyle/>
          <a:p>
            <a:pPr algn="l"/>
            <a:r>
              <a:rPr lang="en-US" sz="3200"/>
              <a:t>DEMO TIME</a:t>
            </a:r>
          </a:p>
        </p:txBody>
      </p:sp>
      <p:sp>
        <p:nvSpPr>
          <p:cNvPr id="10" name="Content Placeholder 9">
            <a:extLst>
              <a:ext uri="{FF2B5EF4-FFF2-40B4-BE49-F238E27FC236}">
                <a16:creationId xmlns:a16="http://schemas.microsoft.com/office/drawing/2014/main" id="{4AA54B1E-B59D-4790-86D7-ABC2A6C3356D}"/>
              </a:ext>
            </a:extLst>
          </p:cNvPr>
          <p:cNvSpPr>
            <a:spLocks noGrp="1"/>
          </p:cNvSpPr>
          <p:nvPr>
            <p:ph idx="1"/>
          </p:nvPr>
        </p:nvSpPr>
        <p:spPr>
          <a:xfrm>
            <a:off x="685800" y="2364573"/>
            <a:ext cx="3977639" cy="3854112"/>
          </a:xfrm>
        </p:spPr>
        <p:txBody>
          <a:bodyPr>
            <a:normAutofit/>
          </a:bodyPr>
          <a:lstStyle/>
          <a:p>
            <a:endParaRPr lang="en-US" sz="1600"/>
          </a:p>
        </p:txBody>
      </p:sp>
    </p:spTree>
    <p:extLst>
      <p:ext uri="{BB962C8B-B14F-4D97-AF65-F5344CB8AC3E}">
        <p14:creationId xmlns:p14="http://schemas.microsoft.com/office/powerpoint/2010/main" val="1776174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BE1B3346-A4B0-4E7E-B7C5-8FD4D12CA82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 b="11790"/>
          <a:stretch/>
        </p:blipFill>
        <p:spPr>
          <a:xfrm>
            <a:off x="7861238" y="746125"/>
            <a:ext cx="3644962" cy="5472559"/>
          </a:xfrm>
          <a:prstGeom prst="rect">
            <a:avLst/>
          </a:prstGeom>
        </p:spPr>
      </p:pic>
      <p:sp>
        <p:nvSpPr>
          <p:cNvPr id="2" name="Title 1">
            <a:extLst>
              <a:ext uri="{FF2B5EF4-FFF2-40B4-BE49-F238E27FC236}">
                <a16:creationId xmlns:a16="http://schemas.microsoft.com/office/drawing/2014/main" id="{47CD5B78-0E54-44D0-8B85-318C889FA1C2}"/>
              </a:ext>
            </a:extLst>
          </p:cNvPr>
          <p:cNvSpPr>
            <a:spLocks noGrp="1"/>
          </p:cNvSpPr>
          <p:nvPr>
            <p:ph type="title"/>
          </p:nvPr>
        </p:nvSpPr>
        <p:spPr>
          <a:xfrm>
            <a:off x="619760" y="764373"/>
            <a:ext cx="6832600" cy="1293028"/>
          </a:xfrm>
        </p:spPr>
        <p:txBody>
          <a:bodyPr>
            <a:normAutofit/>
          </a:bodyPr>
          <a:lstStyle/>
          <a:p>
            <a:r>
              <a:rPr lang="en-US" dirty="0"/>
              <a:t>Now the Cool Stuff…</a:t>
            </a:r>
          </a:p>
        </p:txBody>
      </p:sp>
      <p:sp>
        <p:nvSpPr>
          <p:cNvPr id="11" name="Content Placeholder 10">
            <a:extLst>
              <a:ext uri="{FF2B5EF4-FFF2-40B4-BE49-F238E27FC236}">
                <a16:creationId xmlns:a16="http://schemas.microsoft.com/office/drawing/2014/main" id="{22E858B5-C3D4-4D45-A843-BBB810D3E867}"/>
              </a:ext>
            </a:extLst>
          </p:cNvPr>
          <p:cNvSpPr>
            <a:spLocks noGrp="1"/>
          </p:cNvSpPr>
          <p:nvPr>
            <p:ph idx="1"/>
          </p:nvPr>
        </p:nvSpPr>
        <p:spPr>
          <a:xfrm>
            <a:off x="619760" y="2194560"/>
            <a:ext cx="6832600" cy="4024125"/>
          </a:xfrm>
        </p:spPr>
        <p:txBody>
          <a:bodyPr>
            <a:normAutofit/>
          </a:bodyPr>
          <a:lstStyle/>
          <a:p>
            <a:r>
              <a:rPr lang="en-US" sz="3600" dirty="0"/>
              <a:t>What could I do next?</a:t>
            </a:r>
          </a:p>
          <a:p>
            <a:endParaRPr lang="en-US" sz="3600" dirty="0"/>
          </a:p>
          <a:p>
            <a:r>
              <a:rPr lang="en-US" sz="3600" dirty="0"/>
              <a:t>Bring Video Game to Life</a:t>
            </a:r>
          </a:p>
        </p:txBody>
      </p:sp>
      <p:sp>
        <p:nvSpPr>
          <p:cNvPr id="6" name="TextBox 5">
            <a:extLst>
              <a:ext uri="{FF2B5EF4-FFF2-40B4-BE49-F238E27FC236}">
                <a16:creationId xmlns:a16="http://schemas.microsoft.com/office/drawing/2014/main" id="{8CEF27E2-C132-4959-98F1-8BB1FAF52D95}"/>
              </a:ext>
            </a:extLst>
          </p:cNvPr>
          <p:cNvSpPr txBox="1"/>
          <p:nvPr/>
        </p:nvSpPr>
        <p:spPr>
          <a:xfrm>
            <a:off x="8796804" y="6218684"/>
            <a:ext cx="270939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www.flickr.com/photos/jasonliebigstuff/381829374/"/>
              </a:rPr>
              <a:t>This Photo</a:t>
            </a:r>
            <a:r>
              <a:rPr lang="en-US" sz="700" dirty="0">
                <a:solidFill>
                  <a:srgbClr val="FFFFFF"/>
                </a:solidFill>
              </a:rPr>
              <a:t> by Unknown Author is licensed under </a:t>
            </a:r>
            <a:r>
              <a:rPr lang="en-US" sz="700" dirty="0">
                <a:solidFill>
                  <a:srgbClr val="FFFFFF"/>
                </a:solidFill>
                <a:hlinkClick r:id="rId4" tooltip="https://creativecommons.org/licenses/by-nc/2.0/"/>
              </a:rPr>
              <a:t>CC BY-NC</a:t>
            </a:r>
            <a:endParaRPr lang="en-US" sz="700" dirty="0">
              <a:solidFill>
                <a:srgbClr val="FFFFFF"/>
              </a:solidFill>
            </a:endParaRPr>
          </a:p>
        </p:txBody>
      </p:sp>
      <p:pic>
        <p:nvPicPr>
          <p:cNvPr id="7" name="Picture 6">
            <a:extLst>
              <a:ext uri="{FF2B5EF4-FFF2-40B4-BE49-F238E27FC236}">
                <a16:creationId xmlns:a16="http://schemas.microsoft.com/office/drawing/2014/main" id="{760BA2AC-E3CE-48D9-9C28-A1C751EA74DB}"/>
              </a:ext>
            </a:extLst>
          </p:cNvPr>
          <p:cNvPicPr>
            <a:picLocks noChangeAspect="1"/>
          </p:cNvPicPr>
          <p:nvPr/>
        </p:nvPicPr>
        <p:blipFill>
          <a:blip r:embed="rId5"/>
          <a:stretch>
            <a:fillRect/>
          </a:stretch>
        </p:blipFill>
        <p:spPr>
          <a:xfrm>
            <a:off x="1548341" y="4072218"/>
            <a:ext cx="4596964" cy="2574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047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5CA7BA-E09A-446C-A859-226CE1A34DA5}"/>
              </a:ext>
            </a:extLst>
          </p:cNvPr>
          <p:cNvSpPr/>
          <p:nvPr/>
        </p:nvSpPr>
        <p:spPr>
          <a:xfrm>
            <a:off x="8430114" y="1051934"/>
            <a:ext cx="2887330" cy="923330"/>
          </a:xfrm>
          <a:prstGeom prst="rect">
            <a:avLst/>
          </a:prstGeom>
          <a:solidFill>
            <a:schemeClr val="bg1"/>
          </a:solid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rPr>
              <a:t>Pi Bomb</a:t>
            </a:r>
          </a:p>
        </p:txBody>
      </p:sp>
      <p:pic>
        <p:nvPicPr>
          <p:cNvPr id="6" name="Content Placeholder 5">
            <a:extLst>
              <a:ext uri="{FF2B5EF4-FFF2-40B4-BE49-F238E27FC236}">
                <a16:creationId xmlns:a16="http://schemas.microsoft.com/office/drawing/2014/main" id="{FE5FD9A3-57FB-445F-AC26-9E2B3B2DE872}"/>
              </a:ext>
            </a:extLst>
          </p:cNvPr>
          <p:cNvPicPr>
            <a:picLocks noGrp="1" noChangeAspect="1"/>
          </p:cNvPicPr>
          <p:nvPr>
            <p:ph idx="1"/>
          </p:nvPr>
        </p:nvPicPr>
        <p:blipFill>
          <a:blip r:embed="rId2"/>
          <a:stretch>
            <a:fillRect/>
          </a:stretch>
        </p:blipFill>
        <p:spPr>
          <a:xfrm>
            <a:off x="685800" y="2556414"/>
            <a:ext cx="10820400" cy="3299335"/>
          </a:xfrm>
        </p:spPr>
      </p:pic>
    </p:spTree>
    <p:extLst>
      <p:ext uri="{BB962C8B-B14F-4D97-AF65-F5344CB8AC3E}">
        <p14:creationId xmlns:p14="http://schemas.microsoft.com/office/powerpoint/2010/main" val="161536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D94F7C0-1344-4B3C-AFCB-E7F006BB53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4EC584A2-4215-4DB8-AE1F-E3768D77E8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146" name="Picture 2" descr="Image result for Getting started">
            <a:extLst>
              <a:ext uri="{FF2B5EF4-FFF2-40B4-BE49-F238E27FC236}">
                <a16:creationId xmlns:a16="http://schemas.microsoft.com/office/drawing/2014/main" id="{04BA4435-2EE7-410B-A629-0E78EBDD1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99" y="1644858"/>
            <a:ext cx="6533501" cy="3675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3559D5-5672-483C-B8D1-87C4A6B21B9C}"/>
              </a:ext>
            </a:extLst>
          </p:cNvPr>
          <p:cNvSpPr>
            <a:spLocks noGrp="1"/>
          </p:cNvSpPr>
          <p:nvPr>
            <p:ph type="title"/>
          </p:nvPr>
        </p:nvSpPr>
        <p:spPr>
          <a:xfrm>
            <a:off x="685799" y="764373"/>
            <a:ext cx="3977639" cy="1600200"/>
          </a:xfrm>
        </p:spPr>
        <p:txBody>
          <a:bodyPr anchor="b">
            <a:normAutofit/>
          </a:bodyPr>
          <a:lstStyle/>
          <a:p>
            <a:pPr algn="l"/>
            <a:r>
              <a:rPr lang="en-US" sz="3200"/>
              <a:t>GOALS…</a:t>
            </a:r>
          </a:p>
        </p:txBody>
      </p:sp>
      <p:sp>
        <p:nvSpPr>
          <p:cNvPr id="3" name="Content Placeholder 2">
            <a:extLst>
              <a:ext uri="{FF2B5EF4-FFF2-40B4-BE49-F238E27FC236}">
                <a16:creationId xmlns:a16="http://schemas.microsoft.com/office/drawing/2014/main" id="{10B7C599-0B4D-451D-B8DE-B0FE1E9C3E92}"/>
              </a:ext>
            </a:extLst>
          </p:cNvPr>
          <p:cNvSpPr>
            <a:spLocks noGrp="1"/>
          </p:cNvSpPr>
          <p:nvPr>
            <p:ph idx="1"/>
          </p:nvPr>
        </p:nvSpPr>
        <p:spPr>
          <a:xfrm>
            <a:off x="685800" y="2364573"/>
            <a:ext cx="3977639" cy="3854112"/>
          </a:xfrm>
        </p:spPr>
        <p:txBody>
          <a:bodyPr>
            <a:normAutofit/>
          </a:bodyPr>
          <a:lstStyle/>
          <a:p>
            <a:r>
              <a:rPr lang="en-US" sz="2800" dirty="0"/>
              <a:t>How to get started</a:t>
            </a:r>
          </a:p>
        </p:txBody>
      </p:sp>
    </p:spTree>
    <p:extLst>
      <p:ext uri="{BB962C8B-B14F-4D97-AF65-F5344CB8AC3E}">
        <p14:creationId xmlns:p14="http://schemas.microsoft.com/office/powerpoint/2010/main" val="3849904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0A9EE-D838-41C7-A8C1-A80C364E6858}"/>
              </a:ext>
            </a:extLst>
          </p:cNvPr>
          <p:cNvSpPr>
            <a:spLocks noGrp="1"/>
          </p:cNvSpPr>
          <p:nvPr>
            <p:ph idx="1"/>
          </p:nvPr>
        </p:nvSpPr>
        <p:spPr>
          <a:xfrm>
            <a:off x="669022" y="1917723"/>
            <a:ext cx="10820400" cy="4024125"/>
          </a:xfrm>
        </p:spPr>
        <p:txBody>
          <a:bodyPr/>
          <a:lstStyle/>
          <a:p>
            <a:r>
              <a:rPr lang="en-US" dirty="0"/>
              <a:t>Video Demonstration of Pi Bomb and Distributed Timers:</a:t>
            </a:r>
          </a:p>
          <a:p>
            <a:endParaRPr lang="en-US" dirty="0"/>
          </a:p>
          <a:p>
            <a:r>
              <a:rPr lang="en-US" dirty="0">
                <a:hlinkClick r:id="rId2"/>
              </a:rPr>
              <a:t>https://photos.app.goo.gl/BXAWD1BYMQ3NbYVK2</a:t>
            </a:r>
            <a:endParaRPr lang="en-US" dirty="0"/>
          </a:p>
          <a:p>
            <a:endParaRPr lang="en-US" dirty="0"/>
          </a:p>
          <a:p>
            <a:r>
              <a:rPr lang="en-US" dirty="0"/>
              <a:t>Same video just on </a:t>
            </a:r>
            <a:r>
              <a:rPr lang="en-US" dirty="0" err="1"/>
              <a:t>Youtube</a:t>
            </a:r>
            <a:r>
              <a:rPr lang="en-US" dirty="0"/>
              <a:t>:</a:t>
            </a:r>
          </a:p>
          <a:p>
            <a:r>
              <a:rPr lang="en-US" dirty="0">
                <a:hlinkClick r:id="rId3"/>
              </a:rPr>
              <a:t>https://youtu.be/Y6h4PRMJcAs</a:t>
            </a:r>
            <a:endParaRPr lang="en-US" dirty="0"/>
          </a:p>
          <a:p>
            <a:endParaRPr lang="en-US" dirty="0"/>
          </a:p>
          <a:p>
            <a:endParaRPr lang="en-US" dirty="0"/>
          </a:p>
        </p:txBody>
      </p:sp>
    </p:spTree>
    <p:extLst>
      <p:ext uri="{BB962C8B-B14F-4D97-AF65-F5344CB8AC3E}">
        <p14:creationId xmlns:p14="http://schemas.microsoft.com/office/powerpoint/2010/main" val="1289467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0173-4485-41F3-9C35-E86F8FC887D0}"/>
              </a:ext>
            </a:extLst>
          </p:cNvPr>
          <p:cNvSpPr>
            <a:spLocks noGrp="1"/>
          </p:cNvSpPr>
          <p:nvPr>
            <p:ph type="title"/>
          </p:nvPr>
        </p:nvSpPr>
        <p:spPr>
          <a:xfrm>
            <a:off x="4601761" y="319812"/>
            <a:ext cx="4555008" cy="871870"/>
          </a:xfrm>
        </p:spPr>
        <p:txBody>
          <a:bodyPr/>
          <a:lstStyle/>
          <a:p>
            <a:r>
              <a:rPr lang="en-US" dirty="0"/>
              <a:t>Latest Project</a:t>
            </a:r>
          </a:p>
        </p:txBody>
      </p:sp>
      <p:pic>
        <p:nvPicPr>
          <p:cNvPr id="11" name="Picture 10">
            <a:extLst>
              <a:ext uri="{FF2B5EF4-FFF2-40B4-BE49-F238E27FC236}">
                <a16:creationId xmlns:a16="http://schemas.microsoft.com/office/drawing/2014/main" id="{517119F6-A128-43B6-BE68-B1927FE36B49}"/>
              </a:ext>
            </a:extLst>
          </p:cNvPr>
          <p:cNvPicPr>
            <a:picLocks noChangeAspect="1"/>
          </p:cNvPicPr>
          <p:nvPr/>
        </p:nvPicPr>
        <p:blipFill>
          <a:blip r:embed="rId2"/>
          <a:stretch>
            <a:fillRect/>
          </a:stretch>
        </p:blipFill>
        <p:spPr>
          <a:xfrm>
            <a:off x="1287187" y="0"/>
            <a:ext cx="10291020" cy="6858000"/>
          </a:xfrm>
          <a:prstGeom prst="rect">
            <a:avLst/>
          </a:prstGeom>
        </p:spPr>
      </p:pic>
      <p:pic>
        <p:nvPicPr>
          <p:cNvPr id="5" name="Content Placeholder 4">
            <a:extLst>
              <a:ext uri="{FF2B5EF4-FFF2-40B4-BE49-F238E27FC236}">
                <a16:creationId xmlns:a16="http://schemas.microsoft.com/office/drawing/2014/main" id="{B133C65A-0388-43E3-8E04-FAEF89C9539D}"/>
              </a:ext>
            </a:extLst>
          </p:cNvPr>
          <p:cNvPicPr>
            <a:picLocks noGrp="1" noChangeAspect="1"/>
          </p:cNvPicPr>
          <p:nvPr>
            <p:ph idx="1"/>
          </p:nvPr>
        </p:nvPicPr>
        <p:blipFill rotWithShape="1">
          <a:blip r:embed="rId3"/>
          <a:srcRect l="4404"/>
          <a:stretch/>
        </p:blipFill>
        <p:spPr>
          <a:xfrm>
            <a:off x="169807" y="1321980"/>
            <a:ext cx="8527625" cy="5017754"/>
          </a:xfrm>
        </p:spPr>
      </p:pic>
    </p:spTree>
    <p:extLst>
      <p:ext uri="{BB962C8B-B14F-4D97-AF65-F5344CB8AC3E}">
        <p14:creationId xmlns:p14="http://schemas.microsoft.com/office/powerpoint/2010/main" val="40239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0173-4485-41F3-9C35-E86F8FC887D0}"/>
              </a:ext>
            </a:extLst>
          </p:cNvPr>
          <p:cNvSpPr>
            <a:spLocks noGrp="1"/>
          </p:cNvSpPr>
          <p:nvPr>
            <p:ph type="title"/>
          </p:nvPr>
        </p:nvSpPr>
        <p:spPr>
          <a:xfrm>
            <a:off x="4601761" y="319812"/>
            <a:ext cx="4555008" cy="871870"/>
          </a:xfrm>
        </p:spPr>
        <p:txBody>
          <a:bodyPr/>
          <a:lstStyle/>
          <a:p>
            <a:r>
              <a:rPr lang="en-US" dirty="0"/>
              <a:t>Latest Project</a:t>
            </a:r>
          </a:p>
        </p:txBody>
      </p:sp>
      <p:pic>
        <p:nvPicPr>
          <p:cNvPr id="12" name="Content Placeholder 4">
            <a:extLst>
              <a:ext uri="{FF2B5EF4-FFF2-40B4-BE49-F238E27FC236}">
                <a16:creationId xmlns:a16="http://schemas.microsoft.com/office/drawing/2014/main" id="{7BCB3E55-38E4-43EE-A49C-79682493B870}"/>
              </a:ext>
            </a:extLst>
          </p:cNvPr>
          <p:cNvPicPr>
            <a:picLocks noChangeAspect="1"/>
          </p:cNvPicPr>
          <p:nvPr/>
        </p:nvPicPr>
        <p:blipFill rotWithShape="1">
          <a:blip r:embed="rId2"/>
          <a:srcRect l="5202" t="62793" r="36394"/>
          <a:stretch/>
        </p:blipFill>
        <p:spPr>
          <a:xfrm>
            <a:off x="1261167" y="1318441"/>
            <a:ext cx="10343059" cy="3706405"/>
          </a:xfrm>
          <a:prstGeom prst="rect">
            <a:avLst/>
          </a:prstGeom>
        </p:spPr>
      </p:pic>
      <p:sp>
        <p:nvSpPr>
          <p:cNvPr id="6" name="Callout: Line 5">
            <a:extLst>
              <a:ext uri="{FF2B5EF4-FFF2-40B4-BE49-F238E27FC236}">
                <a16:creationId xmlns:a16="http://schemas.microsoft.com/office/drawing/2014/main" id="{65116A21-17FC-41C3-8CC2-7A4A1D5B8D46}"/>
              </a:ext>
            </a:extLst>
          </p:cNvPr>
          <p:cNvSpPr/>
          <p:nvPr/>
        </p:nvSpPr>
        <p:spPr>
          <a:xfrm>
            <a:off x="276446" y="1393704"/>
            <a:ext cx="1658403" cy="892299"/>
          </a:xfrm>
          <a:prstGeom prst="borderCallout1">
            <a:avLst>
              <a:gd name="adj1" fmla="val 51904"/>
              <a:gd name="adj2" fmla="val 99263"/>
              <a:gd name="adj3" fmla="val 148965"/>
              <a:gd name="adj4" fmla="val 135218"/>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Transmitter</a:t>
            </a:r>
          </a:p>
        </p:txBody>
      </p:sp>
      <p:sp>
        <p:nvSpPr>
          <p:cNvPr id="13" name="Callout: Line 12">
            <a:extLst>
              <a:ext uri="{FF2B5EF4-FFF2-40B4-BE49-F238E27FC236}">
                <a16:creationId xmlns:a16="http://schemas.microsoft.com/office/drawing/2014/main" id="{79BA5C0C-5B07-47CF-A2E5-5DCBE8B9B18A}"/>
              </a:ext>
            </a:extLst>
          </p:cNvPr>
          <p:cNvSpPr/>
          <p:nvPr/>
        </p:nvSpPr>
        <p:spPr>
          <a:xfrm>
            <a:off x="3274551" y="872291"/>
            <a:ext cx="1658403" cy="892299"/>
          </a:xfrm>
          <a:prstGeom prst="borderCallout1">
            <a:avLst>
              <a:gd name="adj1" fmla="val 51904"/>
              <a:gd name="adj2" fmla="val 99263"/>
              <a:gd name="adj3" fmla="val 116792"/>
              <a:gd name="adj4" fmla="val 141629"/>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Windshield Wiper Motor</a:t>
            </a:r>
          </a:p>
        </p:txBody>
      </p:sp>
      <p:sp>
        <p:nvSpPr>
          <p:cNvPr id="14" name="Callout: Line 13">
            <a:extLst>
              <a:ext uri="{FF2B5EF4-FFF2-40B4-BE49-F238E27FC236}">
                <a16:creationId xmlns:a16="http://schemas.microsoft.com/office/drawing/2014/main" id="{76580A48-3236-4D55-B694-4D68E6CB0DB7}"/>
              </a:ext>
            </a:extLst>
          </p:cNvPr>
          <p:cNvSpPr/>
          <p:nvPr/>
        </p:nvSpPr>
        <p:spPr>
          <a:xfrm>
            <a:off x="6540992" y="5375302"/>
            <a:ext cx="1658403" cy="892299"/>
          </a:xfrm>
          <a:prstGeom prst="borderCallout1">
            <a:avLst>
              <a:gd name="adj1" fmla="val -526"/>
              <a:gd name="adj2" fmla="val 47972"/>
              <a:gd name="adj3" fmla="val -57180"/>
              <a:gd name="adj4" fmla="val 46741"/>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Reciever</a:t>
            </a:r>
            <a:endParaRPr lang="en-US" sz="2000" dirty="0"/>
          </a:p>
        </p:txBody>
      </p:sp>
      <p:sp>
        <p:nvSpPr>
          <p:cNvPr id="15" name="Callout: Line 14">
            <a:extLst>
              <a:ext uri="{FF2B5EF4-FFF2-40B4-BE49-F238E27FC236}">
                <a16:creationId xmlns:a16="http://schemas.microsoft.com/office/drawing/2014/main" id="{950C6FC9-ECCF-4435-80DA-1388B9A32EDC}"/>
              </a:ext>
            </a:extLst>
          </p:cNvPr>
          <p:cNvSpPr/>
          <p:nvPr/>
        </p:nvSpPr>
        <p:spPr>
          <a:xfrm>
            <a:off x="9312288" y="967985"/>
            <a:ext cx="1658403" cy="892299"/>
          </a:xfrm>
          <a:prstGeom prst="borderCallout1">
            <a:avLst>
              <a:gd name="adj1" fmla="val 106717"/>
              <a:gd name="adj2" fmla="val 15915"/>
              <a:gd name="adj3" fmla="val 179947"/>
              <a:gd name="adj4" fmla="val -10961"/>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Arduino</a:t>
            </a:r>
          </a:p>
        </p:txBody>
      </p:sp>
      <p:sp>
        <p:nvSpPr>
          <p:cNvPr id="16" name="Callout: Line 15">
            <a:extLst>
              <a:ext uri="{FF2B5EF4-FFF2-40B4-BE49-F238E27FC236}">
                <a16:creationId xmlns:a16="http://schemas.microsoft.com/office/drawing/2014/main" id="{D890DD86-9A5A-4D75-938B-C665FBA348A4}"/>
              </a:ext>
            </a:extLst>
          </p:cNvPr>
          <p:cNvSpPr/>
          <p:nvPr/>
        </p:nvSpPr>
        <p:spPr>
          <a:xfrm>
            <a:off x="9864454" y="4132547"/>
            <a:ext cx="1658403" cy="892299"/>
          </a:xfrm>
          <a:prstGeom prst="borderCallout1">
            <a:avLst>
              <a:gd name="adj1" fmla="val -526"/>
              <a:gd name="adj2" fmla="val 40919"/>
              <a:gd name="adj3" fmla="val -81012"/>
              <a:gd name="adj4" fmla="val 41612"/>
            </a:avLst>
          </a:prstGeom>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 Bridge</a:t>
            </a:r>
          </a:p>
        </p:txBody>
      </p:sp>
    </p:spTree>
    <p:extLst>
      <p:ext uri="{BB962C8B-B14F-4D97-AF65-F5344CB8AC3E}">
        <p14:creationId xmlns:p14="http://schemas.microsoft.com/office/powerpoint/2010/main" val="2537744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6DB9-6869-4041-8A29-BF148B053328}"/>
              </a:ext>
            </a:extLst>
          </p:cNvPr>
          <p:cNvSpPr>
            <a:spLocks noGrp="1"/>
          </p:cNvSpPr>
          <p:nvPr>
            <p:ph type="title"/>
          </p:nvPr>
        </p:nvSpPr>
        <p:spPr>
          <a:xfrm>
            <a:off x="3278372" y="0"/>
            <a:ext cx="8610600" cy="1293028"/>
          </a:xfrm>
        </p:spPr>
        <p:txBody>
          <a:bodyPr/>
          <a:lstStyle/>
          <a:p>
            <a:r>
              <a:rPr lang="en-US" dirty="0"/>
              <a:t>Latest Project </a:t>
            </a:r>
          </a:p>
        </p:txBody>
      </p:sp>
      <p:pic>
        <p:nvPicPr>
          <p:cNvPr id="10" name="Picture 9">
            <a:extLst>
              <a:ext uri="{FF2B5EF4-FFF2-40B4-BE49-F238E27FC236}">
                <a16:creationId xmlns:a16="http://schemas.microsoft.com/office/drawing/2014/main" id="{8D197682-E36A-490D-A22E-0E7C34DD2F14}"/>
              </a:ext>
            </a:extLst>
          </p:cNvPr>
          <p:cNvPicPr>
            <a:picLocks noChangeAspect="1"/>
          </p:cNvPicPr>
          <p:nvPr/>
        </p:nvPicPr>
        <p:blipFill>
          <a:blip r:embed="rId2"/>
          <a:stretch>
            <a:fillRect/>
          </a:stretch>
        </p:blipFill>
        <p:spPr>
          <a:xfrm>
            <a:off x="4114800" y="2314574"/>
            <a:ext cx="8077200" cy="4543425"/>
          </a:xfrm>
          <a:prstGeom prst="rect">
            <a:avLst/>
          </a:prstGeom>
        </p:spPr>
      </p:pic>
      <p:pic>
        <p:nvPicPr>
          <p:cNvPr id="8" name="Content Placeholder 7">
            <a:extLst>
              <a:ext uri="{FF2B5EF4-FFF2-40B4-BE49-F238E27FC236}">
                <a16:creationId xmlns:a16="http://schemas.microsoft.com/office/drawing/2014/main" id="{41DB0EE0-0C54-414E-BEDF-295D9FA9F95B}"/>
              </a:ext>
            </a:extLst>
          </p:cNvPr>
          <p:cNvPicPr>
            <a:picLocks noGrp="1" noChangeAspect="1"/>
          </p:cNvPicPr>
          <p:nvPr>
            <p:ph idx="1"/>
          </p:nvPr>
        </p:nvPicPr>
        <p:blipFill>
          <a:blip r:embed="rId3"/>
          <a:stretch>
            <a:fillRect/>
          </a:stretch>
        </p:blipFill>
        <p:spPr>
          <a:xfrm rot="5400000">
            <a:off x="-857250" y="857250"/>
            <a:ext cx="6858002" cy="5143500"/>
          </a:xfrm>
        </p:spPr>
      </p:pic>
    </p:spTree>
    <p:extLst>
      <p:ext uri="{BB962C8B-B14F-4D97-AF65-F5344CB8AC3E}">
        <p14:creationId xmlns:p14="http://schemas.microsoft.com/office/powerpoint/2010/main" val="311281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8144-E228-4A09-BF66-D40F59ACF684}"/>
              </a:ext>
            </a:extLst>
          </p:cNvPr>
          <p:cNvSpPr>
            <a:spLocks noGrp="1"/>
          </p:cNvSpPr>
          <p:nvPr>
            <p:ph type="title"/>
          </p:nvPr>
        </p:nvSpPr>
        <p:spPr/>
        <p:txBody>
          <a:bodyPr/>
          <a:lstStyle/>
          <a:p>
            <a:r>
              <a:rPr lang="en-US" dirty="0"/>
              <a:t>Moving Motors</a:t>
            </a:r>
          </a:p>
        </p:txBody>
      </p:sp>
      <p:sp>
        <p:nvSpPr>
          <p:cNvPr id="5" name="Content Placeholder 4">
            <a:extLst>
              <a:ext uri="{FF2B5EF4-FFF2-40B4-BE49-F238E27FC236}">
                <a16:creationId xmlns:a16="http://schemas.microsoft.com/office/drawing/2014/main" id="{EC103C67-6F31-4503-98E1-D0E81D997B90}"/>
              </a:ext>
            </a:extLst>
          </p:cNvPr>
          <p:cNvSpPr>
            <a:spLocks noGrp="1"/>
          </p:cNvSpPr>
          <p:nvPr>
            <p:ph idx="1"/>
          </p:nvPr>
        </p:nvSpPr>
        <p:spPr/>
        <p:txBody>
          <a:bodyPr/>
          <a:lstStyle/>
          <a:p>
            <a:r>
              <a:rPr lang="en-US" dirty="0"/>
              <a:t>Video of moving motors with Pi and Arduino using custom Mobile App:</a:t>
            </a:r>
          </a:p>
          <a:p>
            <a:endParaRPr lang="en-US" dirty="0"/>
          </a:p>
          <a:p>
            <a:r>
              <a:rPr lang="en-US" dirty="0">
                <a:hlinkClick r:id="rId2"/>
              </a:rPr>
              <a:t>https://photos.app.goo.gl/Vtt5InSJmdaWrx7m2</a:t>
            </a:r>
            <a:endParaRPr lang="en-US" dirty="0"/>
          </a:p>
          <a:p>
            <a:endParaRPr lang="en-US" dirty="0"/>
          </a:p>
          <a:p>
            <a:r>
              <a:rPr lang="en-US" dirty="0">
                <a:hlinkClick r:id="rId3"/>
              </a:rPr>
              <a:t>https://photos.app.goo.gl/1t9Jm3jFm6744uHn6</a:t>
            </a:r>
            <a:endParaRPr lang="en-US" dirty="0"/>
          </a:p>
          <a:p>
            <a:endParaRPr lang="en-US" dirty="0"/>
          </a:p>
          <a:p>
            <a:endParaRPr lang="en-US" dirty="0"/>
          </a:p>
        </p:txBody>
      </p:sp>
    </p:spTree>
    <p:extLst>
      <p:ext uri="{BB962C8B-B14F-4D97-AF65-F5344CB8AC3E}">
        <p14:creationId xmlns:p14="http://schemas.microsoft.com/office/powerpoint/2010/main" val="379904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6DB9-6869-4041-8A29-BF148B053328}"/>
              </a:ext>
            </a:extLst>
          </p:cNvPr>
          <p:cNvSpPr>
            <a:spLocks noGrp="1"/>
          </p:cNvSpPr>
          <p:nvPr>
            <p:ph type="title"/>
          </p:nvPr>
        </p:nvSpPr>
        <p:spPr>
          <a:xfrm>
            <a:off x="3278372" y="0"/>
            <a:ext cx="8610600" cy="1293028"/>
          </a:xfrm>
        </p:spPr>
        <p:txBody>
          <a:bodyPr/>
          <a:lstStyle/>
          <a:p>
            <a:r>
              <a:rPr lang="en-US" dirty="0"/>
              <a:t>Latest Project </a:t>
            </a:r>
          </a:p>
        </p:txBody>
      </p:sp>
      <p:sp>
        <p:nvSpPr>
          <p:cNvPr id="5" name="Content Placeholder 4">
            <a:extLst>
              <a:ext uri="{FF2B5EF4-FFF2-40B4-BE49-F238E27FC236}">
                <a16:creationId xmlns:a16="http://schemas.microsoft.com/office/drawing/2014/main" id="{72976B77-8717-4BA7-83F5-CBD96A5D9E24}"/>
              </a:ext>
            </a:extLst>
          </p:cNvPr>
          <p:cNvSpPr>
            <a:spLocks noGrp="1"/>
          </p:cNvSpPr>
          <p:nvPr>
            <p:ph idx="1"/>
          </p:nvPr>
        </p:nvSpPr>
        <p:spPr/>
        <p:txBody>
          <a:bodyPr/>
          <a:lstStyle/>
          <a:p>
            <a:r>
              <a:rPr lang="en-US" dirty="0"/>
              <a:t>Video of Shrek Musical with Trees moving controlled by </a:t>
            </a:r>
            <a:r>
              <a:rPr lang="en-US" dirty="0" err="1"/>
              <a:t>RaspberryPi’s</a:t>
            </a:r>
            <a:r>
              <a:rPr lang="en-US" dirty="0"/>
              <a:t> and Arduino:</a:t>
            </a:r>
          </a:p>
          <a:p>
            <a:endParaRPr lang="en-US" dirty="0"/>
          </a:p>
          <a:p>
            <a:r>
              <a:rPr lang="en-US" dirty="0">
                <a:hlinkClick r:id="rId2"/>
              </a:rPr>
              <a:t>https://photos.app.goo.gl/KViCx3rYraSH2ih12</a:t>
            </a:r>
            <a:endParaRPr lang="en-US" dirty="0"/>
          </a:p>
          <a:p>
            <a:endParaRPr lang="en-US" dirty="0"/>
          </a:p>
        </p:txBody>
      </p:sp>
    </p:spTree>
    <p:extLst>
      <p:ext uri="{BB962C8B-B14F-4D97-AF65-F5344CB8AC3E}">
        <p14:creationId xmlns:p14="http://schemas.microsoft.com/office/powerpoint/2010/main" val="1607498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256B-FBAB-4766-B211-F144666DEAAE}"/>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098B1B07-9992-491B-BE5E-5EE0E643F675}"/>
              </a:ext>
            </a:extLst>
          </p:cNvPr>
          <p:cNvSpPr>
            <a:spLocks noGrp="1"/>
          </p:cNvSpPr>
          <p:nvPr>
            <p:ph idx="1"/>
          </p:nvPr>
        </p:nvSpPr>
        <p:spPr/>
        <p:txBody>
          <a:bodyPr/>
          <a:lstStyle/>
          <a:p>
            <a:endParaRPr lang="en-US" dirty="0"/>
          </a:p>
        </p:txBody>
      </p:sp>
      <p:pic>
        <p:nvPicPr>
          <p:cNvPr id="20482" name="Picture 2" descr="Image result for monkey scratching head">
            <a:extLst>
              <a:ext uri="{FF2B5EF4-FFF2-40B4-BE49-F238E27FC236}">
                <a16:creationId xmlns:a16="http://schemas.microsoft.com/office/drawing/2014/main" id="{DE6E5D63-025C-44AB-8658-220D69C42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181" y="2834131"/>
            <a:ext cx="5347734" cy="3850826"/>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348CA929-7CCB-4B9E-9EB9-ABDE8678C9BD}"/>
              </a:ext>
            </a:extLst>
          </p:cNvPr>
          <p:cNvSpPr/>
          <p:nvPr/>
        </p:nvSpPr>
        <p:spPr>
          <a:xfrm>
            <a:off x="1892595" y="659219"/>
            <a:ext cx="4203405" cy="1850065"/>
          </a:xfrm>
          <a:prstGeom prst="cloudCallout">
            <a:avLst>
              <a:gd name="adj1" fmla="val 42206"/>
              <a:gd name="adj2" fmla="val 6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I am now Less Dumb than I used to be!</a:t>
            </a:r>
          </a:p>
        </p:txBody>
      </p:sp>
    </p:spTree>
    <p:extLst>
      <p:ext uri="{BB962C8B-B14F-4D97-AF65-F5344CB8AC3E}">
        <p14:creationId xmlns:p14="http://schemas.microsoft.com/office/powerpoint/2010/main" val="1040451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CFD580F5-E7BF-4C1D-BEFD-4A4601EBA87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73" name="Picture 72">
            <a:extLst>
              <a:ext uri="{FF2B5EF4-FFF2-40B4-BE49-F238E27FC236}">
                <a16:creationId xmlns:a16="http://schemas.microsoft.com/office/drawing/2014/main" id="{F0F06750-78FE-4472-8DA5-14CF3336F81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10242" name="Picture 2" descr="Image result for pieces">
            <a:extLst>
              <a:ext uri="{FF2B5EF4-FFF2-40B4-BE49-F238E27FC236}">
                <a16:creationId xmlns:a16="http://schemas.microsoft.com/office/drawing/2014/main" id="{D026CE0D-8228-4751-AF2F-03CE12580093}"/>
              </a:ext>
            </a:extLst>
          </p:cNvPr>
          <p:cNvPicPr>
            <a:picLocks noChangeAspect="1" noChangeArrowheads="1"/>
          </p:cNvPicPr>
          <p:nvPr/>
        </p:nvPicPr>
        <p:blipFill rotWithShape="1">
          <a:blip r:embed="rId4">
            <a:alphaModFix amt="40000"/>
            <a:extLst>
              <a:ext uri="{28A0092B-C50C-407E-A947-70E740481C1C}">
                <a14:useLocalDpi xmlns:a14="http://schemas.microsoft.com/office/drawing/2010/main" val="0"/>
              </a:ext>
            </a:extLst>
          </a:blip>
          <a:srcRect t="4694" b="1103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F4C7EFD-2274-4C16-8618-6BB234DC3052}"/>
              </a:ext>
            </a:extLst>
          </p:cNvPr>
          <p:cNvSpPr/>
          <p:nvPr/>
        </p:nvSpPr>
        <p:spPr>
          <a:xfrm>
            <a:off x="529849" y="351726"/>
            <a:ext cx="10855856" cy="1754326"/>
          </a:xfrm>
          <a:prstGeom prst="rect">
            <a:avLst/>
          </a:prstGeom>
          <a:gradFill>
            <a:gsLst>
              <a:gs pos="0">
                <a:srgbClr val="00B0F0"/>
              </a:gs>
              <a:gs pos="74000">
                <a:schemeClr val="accent6">
                  <a:lumMod val="75000"/>
                </a:schemeClr>
              </a:gs>
              <a:gs pos="83000">
                <a:srgbClr val="00B0F0"/>
              </a:gs>
              <a:gs pos="100000">
                <a:srgbClr val="00B0F0"/>
              </a:gs>
            </a:gsLst>
            <a:lin ang="5400000" scaled="1"/>
          </a:gradFill>
          <a:effectLst>
            <a:softEdge rad="31750"/>
          </a:effectLst>
          <a:scene3d>
            <a:camera prst="orthographicFront"/>
            <a:lightRig rig="threePt" dir="t"/>
          </a:scene3d>
          <a:sp3d>
            <a:bevelT/>
            <a:bevelB/>
          </a:sp3d>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Break things down into smallest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components to test and learn.</a:t>
            </a:r>
          </a:p>
        </p:txBody>
      </p:sp>
    </p:spTree>
    <p:extLst>
      <p:ext uri="{BB962C8B-B14F-4D97-AF65-F5344CB8AC3E}">
        <p14:creationId xmlns:p14="http://schemas.microsoft.com/office/powerpoint/2010/main" val="2574600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DFADFB3-3D44-49A8-AE3B-A87C61607F7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73" name="Picture 72">
            <a:extLst>
              <a:ext uri="{FF2B5EF4-FFF2-40B4-BE49-F238E27FC236}">
                <a16:creationId xmlns:a16="http://schemas.microsoft.com/office/drawing/2014/main" id="{BB912AE0-CAD9-4F8F-A2A2-BDF07D4EDD2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75" name="Rectangle 74">
            <a:extLst>
              <a:ext uri="{FF2B5EF4-FFF2-40B4-BE49-F238E27FC236}">
                <a16:creationId xmlns:a16="http://schemas.microsoft.com/office/drawing/2014/main" id="{BD7C2DEF-63C5-495B-BBE5-720E5D12B4D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FE21E403-0B61-4473-BE57-AB0F1637967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218" name="Picture 2" descr="Image result for Stay on target">
            <a:extLst>
              <a:ext uri="{FF2B5EF4-FFF2-40B4-BE49-F238E27FC236}">
                <a16:creationId xmlns:a16="http://schemas.microsoft.com/office/drawing/2014/main" id="{61CC34AB-A7CD-41EB-BE2B-DBC5A992C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359" y="720725"/>
            <a:ext cx="6978770" cy="4867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Title 1"/>
          <p:cNvSpPr>
            <a:spLocks noGrp="1"/>
          </p:cNvSpPr>
          <p:nvPr>
            <p:ph type="title"/>
          </p:nvPr>
        </p:nvSpPr>
        <p:spPr>
          <a:xfrm>
            <a:off x="636695" y="1373012"/>
            <a:ext cx="3761964" cy="769913"/>
          </a:xfrm>
          <a:noFill/>
          <a:ln w="19050">
            <a:noFill/>
            <a:prstDash val="dash"/>
          </a:ln>
        </p:spPr>
        <p:txBody>
          <a:bodyPr vert="horz" lIns="91440" tIns="45720" rIns="91440" bIns="45720" rtlCol="0" anchor="b">
            <a:normAutofit/>
          </a:bodyPr>
          <a:lstStyle/>
          <a:p>
            <a:r>
              <a:rPr lang="en-US" sz="4800" dirty="0"/>
              <a:t>Useful Tips</a:t>
            </a:r>
          </a:p>
        </p:txBody>
      </p:sp>
      <p:sp>
        <p:nvSpPr>
          <p:cNvPr id="3" name="Content Placeholder 2"/>
          <p:cNvSpPr>
            <a:spLocks noGrp="1"/>
          </p:cNvSpPr>
          <p:nvPr>
            <p:ph idx="1"/>
          </p:nvPr>
        </p:nvSpPr>
        <p:spPr>
          <a:xfrm>
            <a:off x="636695" y="2625168"/>
            <a:ext cx="4094793" cy="2293885"/>
          </a:xfrm>
          <a:noFill/>
          <a:ln w="19050">
            <a:noFill/>
            <a:prstDash val="dash"/>
          </a:ln>
        </p:spPr>
        <p:txBody>
          <a:bodyPr vert="horz" lIns="91440" tIns="45720" rIns="91440" bIns="45720" rtlCol="0">
            <a:normAutofit/>
          </a:bodyPr>
          <a:lstStyle/>
          <a:p>
            <a:r>
              <a:rPr lang="en-US" sz="4000" dirty="0"/>
              <a:t>Prioritize</a:t>
            </a:r>
          </a:p>
          <a:p>
            <a:r>
              <a:rPr lang="en-US" sz="4000" dirty="0"/>
              <a:t> (Keep Focused)</a:t>
            </a:r>
          </a:p>
        </p:txBody>
      </p:sp>
    </p:spTree>
    <p:extLst>
      <p:ext uri="{BB962C8B-B14F-4D97-AF65-F5344CB8AC3E}">
        <p14:creationId xmlns:p14="http://schemas.microsoft.com/office/powerpoint/2010/main" val="3186976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D94F7C0-1344-4B3C-AFCB-E7F006BB53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4EC584A2-4215-4DB8-AE1F-E3768D77E8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266" name="Picture 2" descr="Image result for Volt meter funny">
            <a:extLst>
              <a:ext uri="{FF2B5EF4-FFF2-40B4-BE49-F238E27FC236}">
                <a16:creationId xmlns:a16="http://schemas.microsoft.com/office/drawing/2014/main" id="{4ED179EF-FD76-4806-B4A3-6C50C3E6E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99" y="779169"/>
            <a:ext cx="6533501" cy="5406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799" y="1263696"/>
            <a:ext cx="3977639" cy="639315"/>
          </a:xfrm>
        </p:spPr>
        <p:txBody>
          <a:bodyPr anchor="b">
            <a:normAutofit/>
          </a:bodyPr>
          <a:lstStyle/>
          <a:p>
            <a:pPr algn="l"/>
            <a:r>
              <a:rPr lang="en-US" sz="3200" dirty="0"/>
              <a:t>Volt Meter</a:t>
            </a:r>
          </a:p>
        </p:txBody>
      </p:sp>
      <p:sp>
        <p:nvSpPr>
          <p:cNvPr id="3" name="Content Placeholder 2"/>
          <p:cNvSpPr>
            <a:spLocks noGrp="1"/>
          </p:cNvSpPr>
          <p:nvPr>
            <p:ph idx="1"/>
          </p:nvPr>
        </p:nvSpPr>
        <p:spPr>
          <a:xfrm>
            <a:off x="340242" y="2020186"/>
            <a:ext cx="4323197" cy="4198499"/>
          </a:xfrm>
        </p:spPr>
        <p:txBody>
          <a:bodyPr>
            <a:normAutofit/>
          </a:bodyPr>
          <a:lstStyle/>
          <a:p>
            <a:r>
              <a:rPr lang="en-US" sz="2400" dirty="0"/>
              <a:t>Get a Volt Meter and learn to use it… great for testing diodes (LED) and even transistors and just if pins are turning on and off like you expect.</a:t>
            </a:r>
          </a:p>
        </p:txBody>
      </p:sp>
    </p:spTree>
    <p:extLst>
      <p:ext uri="{BB962C8B-B14F-4D97-AF65-F5344CB8AC3E}">
        <p14:creationId xmlns:p14="http://schemas.microsoft.com/office/powerpoint/2010/main" val="311425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BDFADFB3-3D44-49A8-AE3B-A87C61607F7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80" name="Picture 79">
            <a:extLst>
              <a:ext uri="{FF2B5EF4-FFF2-40B4-BE49-F238E27FC236}">
                <a16:creationId xmlns:a16="http://schemas.microsoft.com/office/drawing/2014/main" id="{BB912AE0-CAD9-4F8F-A2A2-BDF07D4EDD2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82" name="Rectangle 81">
            <a:extLst>
              <a:ext uri="{FF2B5EF4-FFF2-40B4-BE49-F238E27FC236}">
                <a16:creationId xmlns:a16="http://schemas.microsoft.com/office/drawing/2014/main" id="{BD7C2DEF-63C5-495B-BBE5-720E5D12B4D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FE21E403-0B61-4473-BE57-AB0F1637967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 name="Picture 3">
            <a:extLst>
              <a:ext uri="{FF2B5EF4-FFF2-40B4-BE49-F238E27FC236}">
                <a16:creationId xmlns:a16="http://schemas.microsoft.com/office/drawing/2014/main" id="{61AC4713-30AF-41D9-B3B9-EC7265FE39F2}"/>
              </a:ext>
            </a:extLst>
          </p:cNvPr>
          <p:cNvPicPr>
            <a:picLocks noChangeAspect="1"/>
          </p:cNvPicPr>
          <p:nvPr/>
        </p:nvPicPr>
        <p:blipFill>
          <a:blip r:embed="rId4"/>
          <a:stretch>
            <a:fillRect/>
          </a:stretch>
        </p:blipFill>
        <p:spPr>
          <a:xfrm>
            <a:off x="5860998" y="449171"/>
            <a:ext cx="6039649" cy="5767865"/>
          </a:xfrm>
          <a:prstGeom prst="rect">
            <a:avLst/>
          </a:prstGeom>
        </p:spPr>
      </p:pic>
      <p:sp>
        <p:nvSpPr>
          <p:cNvPr id="2" name="Title 1">
            <a:extLst>
              <a:ext uri="{FF2B5EF4-FFF2-40B4-BE49-F238E27FC236}">
                <a16:creationId xmlns:a16="http://schemas.microsoft.com/office/drawing/2014/main" id="{EA3559D5-5672-483C-B8D1-87C4A6B21B9C}"/>
              </a:ext>
            </a:extLst>
          </p:cNvPr>
          <p:cNvSpPr>
            <a:spLocks noGrp="1"/>
          </p:cNvSpPr>
          <p:nvPr>
            <p:ph type="title"/>
          </p:nvPr>
        </p:nvSpPr>
        <p:spPr>
          <a:xfrm>
            <a:off x="636696" y="1893449"/>
            <a:ext cx="3761964" cy="917831"/>
          </a:xfrm>
          <a:noFill/>
          <a:ln w="19050">
            <a:noFill/>
            <a:prstDash val="dash"/>
          </a:ln>
        </p:spPr>
        <p:txBody>
          <a:bodyPr vert="horz" lIns="91440" tIns="45720" rIns="91440" bIns="45720" rtlCol="0" anchor="b">
            <a:normAutofit/>
          </a:bodyPr>
          <a:lstStyle/>
          <a:p>
            <a:r>
              <a:rPr lang="en-US" sz="4800" dirty="0"/>
              <a:t>GOALS…</a:t>
            </a:r>
          </a:p>
        </p:txBody>
      </p:sp>
      <p:sp>
        <p:nvSpPr>
          <p:cNvPr id="3" name="Content Placeholder 2">
            <a:extLst>
              <a:ext uri="{FF2B5EF4-FFF2-40B4-BE49-F238E27FC236}">
                <a16:creationId xmlns:a16="http://schemas.microsoft.com/office/drawing/2014/main" id="{10B7C599-0B4D-451D-B8DE-B0FE1E9C3E92}"/>
              </a:ext>
            </a:extLst>
          </p:cNvPr>
          <p:cNvSpPr>
            <a:spLocks noGrp="1"/>
          </p:cNvSpPr>
          <p:nvPr>
            <p:ph idx="1"/>
          </p:nvPr>
        </p:nvSpPr>
        <p:spPr>
          <a:xfrm>
            <a:off x="636696" y="3228207"/>
            <a:ext cx="3761965" cy="2293885"/>
          </a:xfrm>
          <a:noFill/>
          <a:ln w="19050">
            <a:noFill/>
            <a:prstDash val="dash"/>
          </a:ln>
        </p:spPr>
        <p:txBody>
          <a:bodyPr vert="horz" lIns="91440" tIns="45720" rIns="91440" bIns="45720" rtlCol="0">
            <a:normAutofit/>
          </a:bodyPr>
          <a:lstStyle/>
          <a:p>
            <a:r>
              <a:rPr lang="en-US" sz="3200" dirty="0"/>
              <a:t>Lessons learned and application</a:t>
            </a:r>
          </a:p>
        </p:txBody>
      </p:sp>
    </p:spTree>
    <p:extLst>
      <p:ext uri="{BB962C8B-B14F-4D97-AF65-F5344CB8AC3E}">
        <p14:creationId xmlns:p14="http://schemas.microsoft.com/office/powerpoint/2010/main" val="1587947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 Away</a:t>
            </a:r>
          </a:p>
        </p:txBody>
      </p:sp>
      <p:sp>
        <p:nvSpPr>
          <p:cNvPr id="3" name="Content Placeholder 2"/>
          <p:cNvSpPr>
            <a:spLocks noGrp="1"/>
          </p:cNvSpPr>
          <p:nvPr>
            <p:ph idx="1"/>
          </p:nvPr>
        </p:nvSpPr>
        <p:spPr>
          <a:xfrm>
            <a:off x="685800" y="2194560"/>
            <a:ext cx="4598894" cy="4360149"/>
          </a:xfrm>
        </p:spPr>
        <p:txBody>
          <a:bodyPr>
            <a:normAutofit/>
          </a:bodyPr>
          <a:lstStyle/>
          <a:p>
            <a:r>
              <a:rPr lang="en-US" sz="2800" dirty="0"/>
              <a:t>Walk away.</a:t>
            </a:r>
          </a:p>
          <a:p>
            <a:endParaRPr lang="en-US" sz="2800" dirty="0"/>
          </a:p>
          <a:p>
            <a:r>
              <a:rPr lang="en-US" sz="2800" dirty="0"/>
              <a:t>Get a different perspective.</a:t>
            </a:r>
          </a:p>
          <a:p>
            <a:endParaRPr lang="en-US" sz="2800" dirty="0"/>
          </a:p>
          <a:p>
            <a:r>
              <a:rPr lang="en-US" sz="2800" dirty="0"/>
              <a:t>Rethink the problem.</a:t>
            </a:r>
          </a:p>
        </p:txBody>
      </p:sp>
      <p:pic>
        <p:nvPicPr>
          <p:cNvPr id="12290" name="Picture 2" descr="Image result for Walk away funny">
            <a:extLst>
              <a:ext uri="{FF2B5EF4-FFF2-40B4-BE49-F238E27FC236}">
                <a16:creationId xmlns:a16="http://schemas.microsoft.com/office/drawing/2014/main" id="{5E47E2F2-485F-47B8-BB05-8D8C2ED3A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894" y="2194560"/>
            <a:ext cx="6208619" cy="429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7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415"/>
            <a:ext cx="6517340" cy="1293028"/>
          </a:xfrm>
        </p:spPr>
        <p:txBody>
          <a:bodyPr/>
          <a:lstStyle/>
          <a:p>
            <a:r>
              <a:rPr lang="en-US" dirty="0"/>
              <a:t>Things Change… where to find help</a:t>
            </a:r>
          </a:p>
        </p:txBody>
      </p:sp>
      <p:sp>
        <p:nvSpPr>
          <p:cNvPr id="3" name="Content Placeholder 2"/>
          <p:cNvSpPr>
            <a:spLocks noGrp="1"/>
          </p:cNvSpPr>
          <p:nvPr>
            <p:ph idx="1"/>
          </p:nvPr>
        </p:nvSpPr>
        <p:spPr>
          <a:xfrm>
            <a:off x="685799" y="2057402"/>
            <a:ext cx="6078071" cy="4497308"/>
          </a:xfrm>
        </p:spPr>
        <p:txBody>
          <a:bodyPr>
            <a:normAutofit/>
          </a:bodyPr>
          <a:lstStyle/>
          <a:p>
            <a:r>
              <a:rPr lang="en-US" sz="2800" dirty="0"/>
              <a:t>Things change so fast, the first answer you find may  not be new enough.  </a:t>
            </a:r>
          </a:p>
          <a:p>
            <a:endParaRPr lang="en-US" sz="2800" dirty="0"/>
          </a:p>
          <a:p>
            <a:r>
              <a:rPr lang="en-US" sz="3000" dirty="0"/>
              <a:t>Library or OS you are using may be different than the tutorial you are reading.</a:t>
            </a:r>
          </a:p>
          <a:p>
            <a:endParaRPr lang="en-US" dirty="0"/>
          </a:p>
        </p:txBody>
      </p:sp>
      <p:pic>
        <p:nvPicPr>
          <p:cNvPr id="13316" name="Picture 4" descr="Image result for stack overflow funny">
            <a:extLst>
              <a:ext uri="{FF2B5EF4-FFF2-40B4-BE49-F238E27FC236}">
                <a16:creationId xmlns:a16="http://schemas.microsoft.com/office/drawing/2014/main" id="{2D7048D4-B240-412C-9C03-41D67260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325" y="0"/>
            <a:ext cx="5100084" cy="669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711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587" y="939784"/>
            <a:ext cx="4518837" cy="1293028"/>
          </a:xfrm>
        </p:spPr>
        <p:txBody>
          <a:bodyPr/>
          <a:lstStyle/>
          <a:p>
            <a:r>
              <a:rPr lang="en-US" dirty="0"/>
              <a:t>Use the source</a:t>
            </a:r>
          </a:p>
        </p:txBody>
      </p:sp>
      <p:sp>
        <p:nvSpPr>
          <p:cNvPr id="3" name="Content Placeholder 2"/>
          <p:cNvSpPr>
            <a:spLocks noGrp="1"/>
          </p:cNvSpPr>
          <p:nvPr>
            <p:ph idx="1"/>
          </p:nvPr>
        </p:nvSpPr>
        <p:spPr>
          <a:xfrm>
            <a:off x="288641" y="2232812"/>
            <a:ext cx="5825079" cy="4401904"/>
          </a:xfrm>
        </p:spPr>
        <p:txBody>
          <a:bodyPr>
            <a:normAutofit/>
          </a:bodyPr>
          <a:lstStyle/>
          <a:p>
            <a:r>
              <a:rPr lang="en-US" sz="2400" dirty="0"/>
              <a:t>Use GitHub issues</a:t>
            </a:r>
          </a:p>
          <a:p>
            <a:r>
              <a:rPr lang="en-US" sz="2400" dirty="0"/>
              <a:t>Look at the Source Code</a:t>
            </a:r>
          </a:p>
          <a:p>
            <a:pPr lvl="1"/>
            <a:r>
              <a:rPr lang="en-US" sz="2200" dirty="0"/>
              <a:t>Examples</a:t>
            </a:r>
          </a:p>
          <a:p>
            <a:pPr lvl="1"/>
            <a:r>
              <a:rPr lang="en-US" sz="2200" dirty="0"/>
              <a:t>API’s</a:t>
            </a:r>
          </a:p>
          <a:p>
            <a:pPr lvl="1"/>
            <a:r>
              <a:rPr lang="en-US" sz="2200" dirty="0"/>
              <a:t>Configuration options</a:t>
            </a:r>
          </a:p>
          <a:p>
            <a:pPr lvl="1"/>
            <a:endParaRPr lang="en-US" sz="2200" dirty="0"/>
          </a:p>
          <a:p>
            <a:r>
              <a:rPr lang="en-US" sz="2400" dirty="0"/>
              <a:t>Commit your own code to somewhere! GitHub, GitLab, etc..</a:t>
            </a:r>
          </a:p>
        </p:txBody>
      </p:sp>
      <p:pic>
        <p:nvPicPr>
          <p:cNvPr id="15364" name="Picture 4" descr="Image result for Use the source">
            <a:extLst>
              <a:ext uri="{FF2B5EF4-FFF2-40B4-BE49-F238E27FC236}">
                <a16:creationId xmlns:a16="http://schemas.microsoft.com/office/drawing/2014/main" id="{BC9316B6-C372-401E-AC6A-06F97FF1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906" y="1956390"/>
            <a:ext cx="5490081" cy="41161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366" name="Picture 6" descr="Image result for GitHub">
            <a:extLst>
              <a:ext uri="{FF2B5EF4-FFF2-40B4-BE49-F238E27FC236}">
                <a16:creationId xmlns:a16="http://schemas.microsoft.com/office/drawing/2014/main" id="{01763602-B547-4D96-B314-FD32725B2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2975" y="57281"/>
            <a:ext cx="3137787" cy="176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96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93" y="1286534"/>
            <a:ext cx="3110909" cy="1293028"/>
          </a:xfrm>
        </p:spPr>
        <p:txBody>
          <a:bodyPr/>
          <a:lstStyle/>
          <a:p>
            <a:r>
              <a:rPr lang="en-US" dirty="0"/>
              <a:t>Document </a:t>
            </a:r>
            <a:br>
              <a:rPr lang="en-US" dirty="0"/>
            </a:br>
            <a:r>
              <a:rPr lang="en-US" dirty="0"/>
              <a:t>the things!</a:t>
            </a:r>
          </a:p>
        </p:txBody>
      </p:sp>
      <p:pic>
        <p:nvPicPr>
          <p:cNvPr id="14342" name="Picture 6" descr="Image result for Unit testing">
            <a:extLst>
              <a:ext uri="{FF2B5EF4-FFF2-40B4-BE49-F238E27FC236}">
                <a16:creationId xmlns:a16="http://schemas.microsoft.com/office/drawing/2014/main" id="{56C1B43D-513F-46FA-B9FA-ACF4DDE089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25" t="9148" b="14115"/>
          <a:stretch/>
        </p:blipFill>
        <p:spPr bwMode="auto">
          <a:xfrm>
            <a:off x="90377" y="3666723"/>
            <a:ext cx="9404498" cy="309558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Image result for Github funny">
            <a:extLst>
              <a:ext uri="{FF2B5EF4-FFF2-40B4-BE49-F238E27FC236}">
                <a16:creationId xmlns:a16="http://schemas.microsoft.com/office/drawing/2014/main" id="{DED8CDD1-FCE4-4610-96BF-E9A58E48D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2920" y="0"/>
            <a:ext cx="6079079" cy="388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37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Effect transition="in" filter="fade">
                                      <p:cBhvr>
                                        <p:cTn id="7"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EE71-A6BA-4207-A126-B88ED2063711}"/>
              </a:ext>
            </a:extLst>
          </p:cNvPr>
          <p:cNvSpPr>
            <a:spLocks noGrp="1"/>
          </p:cNvSpPr>
          <p:nvPr>
            <p:ph type="title"/>
          </p:nvPr>
        </p:nvSpPr>
        <p:spPr/>
        <p:txBody>
          <a:bodyPr/>
          <a:lstStyle/>
          <a:p>
            <a:r>
              <a:rPr lang="en-US" dirty="0"/>
              <a:t>Document in ReaDMe.MD</a:t>
            </a:r>
          </a:p>
        </p:txBody>
      </p:sp>
      <p:sp>
        <p:nvSpPr>
          <p:cNvPr id="3" name="Content Placeholder 2">
            <a:extLst>
              <a:ext uri="{FF2B5EF4-FFF2-40B4-BE49-F238E27FC236}">
                <a16:creationId xmlns:a16="http://schemas.microsoft.com/office/drawing/2014/main" id="{6AD52EED-54A4-4044-84CD-88589CCBAE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41604C-82E0-441F-8F29-7C83FB628334}"/>
              </a:ext>
            </a:extLst>
          </p:cNvPr>
          <p:cNvPicPr>
            <a:picLocks noChangeAspect="1"/>
          </p:cNvPicPr>
          <p:nvPr/>
        </p:nvPicPr>
        <p:blipFill>
          <a:blip r:embed="rId2"/>
          <a:stretch>
            <a:fillRect/>
          </a:stretch>
        </p:blipFill>
        <p:spPr>
          <a:xfrm>
            <a:off x="655105" y="2539569"/>
            <a:ext cx="10851095" cy="3816275"/>
          </a:xfrm>
          <a:prstGeom prst="rect">
            <a:avLst/>
          </a:prstGeom>
        </p:spPr>
      </p:pic>
    </p:spTree>
    <p:extLst>
      <p:ext uri="{BB962C8B-B14F-4D97-AF65-F5344CB8AC3E}">
        <p14:creationId xmlns:p14="http://schemas.microsoft.com/office/powerpoint/2010/main" val="689366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4B7-272F-4CDA-9A1B-0CCEA822D0FD}"/>
              </a:ext>
            </a:extLst>
          </p:cNvPr>
          <p:cNvSpPr>
            <a:spLocks noGrp="1"/>
          </p:cNvSpPr>
          <p:nvPr>
            <p:ph type="title"/>
          </p:nvPr>
        </p:nvSpPr>
        <p:spPr>
          <a:xfrm>
            <a:off x="5499848" y="914401"/>
            <a:ext cx="6006352" cy="1143000"/>
          </a:xfrm>
        </p:spPr>
        <p:txBody>
          <a:bodyPr>
            <a:normAutofit fontScale="90000"/>
          </a:bodyPr>
          <a:lstStyle/>
          <a:p>
            <a:r>
              <a:rPr lang="en-US" dirty="0" err="1"/>
              <a:t>ScrIPT</a:t>
            </a:r>
            <a:r>
              <a:rPr lang="en-US" dirty="0"/>
              <a:t> the Things! Ansible</a:t>
            </a:r>
          </a:p>
        </p:txBody>
      </p:sp>
      <p:sp>
        <p:nvSpPr>
          <p:cNvPr id="3" name="Content Placeholder 2">
            <a:extLst>
              <a:ext uri="{FF2B5EF4-FFF2-40B4-BE49-F238E27FC236}">
                <a16:creationId xmlns:a16="http://schemas.microsoft.com/office/drawing/2014/main" id="{CF0A089A-04F8-4940-85DD-C40242A24C42}"/>
              </a:ext>
            </a:extLst>
          </p:cNvPr>
          <p:cNvSpPr>
            <a:spLocks noGrp="1"/>
          </p:cNvSpPr>
          <p:nvPr>
            <p:ph idx="1"/>
          </p:nvPr>
        </p:nvSpPr>
        <p:spPr>
          <a:xfrm>
            <a:off x="242047" y="2194560"/>
            <a:ext cx="4111157" cy="4024125"/>
          </a:xfrm>
        </p:spPr>
        <p:txBody>
          <a:bodyPr/>
          <a:lstStyle/>
          <a:p>
            <a:endParaRPr lang="en-US" dirty="0"/>
          </a:p>
        </p:txBody>
      </p:sp>
      <p:pic>
        <p:nvPicPr>
          <p:cNvPr id="16386" name="Picture 2" descr="Image result for ansible">
            <a:extLst>
              <a:ext uri="{FF2B5EF4-FFF2-40B4-BE49-F238E27FC236}">
                <a16:creationId xmlns:a16="http://schemas.microsoft.com/office/drawing/2014/main" id="{A6017889-441E-4016-B1AD-5416D71E8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09" y="1485901"/>
            <a:ext cx="5160419" cy="48749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43CFA9-7DDA-4760-ACCE-28D67E484B42}"/>
              </a:ext>
            </a:extLst>
          </p:cNvPr>
          <p:cNvPicPr>
            <a:picLocks noChangeAspect="1"/>
          </p:cNvPicPr>
          <p:nvPr/>
        </p:nvPicPr>
        <p:blipFill rotWithShape="1">
          <a:blip r:embed="rId3"/>
          <a:srcRect l="4312" r="20473"/>
          <a:stretch/>
        </p:blipFill>
        <p:spPr>
          <a:xfrm>
            <a:off x="5237628" y="2057401"/>
            <a:ext cx="6866965" cy="4658017"/>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B4F03DC9-ED79-49C6-B0F6-D394DD792FC2}"/>
              </a:ext>
            </a:extLst>
          </p:cNvPr>
          <p:cNvSpPr/>
          <p:nvPr/>
        </p:nvSpPr>
        <p:spPr>
          <a:xfrm>
            <a:off x="9513623" y="2194560"/>
            <a:ext cx="2224094" cy="1569660"/>
          </a:xfrm>
          <a:prstGeom prst="rect">
            <a:avLst/>
          </a:prstGeom>
          <a:noFill/>
          <a:ln w="28575">
            <a:solidFill>
              <a:schemeClr val="bg1"/>
            </a:solidFill>
          </a:ln>
        </p:spPr>
        <p:txBody>
          <a:bodyPr wrap="squar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Ansible Recipe for NTP setup</a:t>
            </a:r>
          </a:p>
        </p:txBody>
      </p:sp>
    </p:spTree>
    <p:extLst>
      <p:ext uri="{BB962C8B-B14F-4D97-AF65-F5344CB8AC3E}">
        <p14:creationId xmlns:p14="http://schemas.microsoft.com/office/powerpoint/2010/main" val="337283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967" y="764373"/>
            <a:ext cx="8610600" cy="1293028"/>
          </a:xfrm>
        </p:spPr>
        <p:txBody>
          <a:bodyPr/>
          <a:lstStyle/>
          <a:p>
            <a:r>
              <a:rPr lang="en-US" dirty="0"/>
              <a:t>Things I wished I’d done or known</a:t>
            </a:r>
          </a:p>
        </p:txBody>
      </p:sp>
      <p:sp>
        <p:nvSpPr>
          <p:cNvPr id="3" name="Content Placeholder 2"/>
          <p:cNvSpPr>
            <a:spLocks noGrp="1"/>
          </p:cNvSpPr>
          <p:nvPr>
            <p:ph idx="1"/>
          </p:nvPr>
        </p:nvSpPr>
        <p:spPr>
          <a:xfrm>
            <a:off x="685800" y="2194560"/>
            <a:ext cx="4867835" cy="4360149"/>
          </a:xfrm>
        </p:spPr>
        <p:txBody>
          <a:bodyPr>
            <a:normAutofit/>
          </a:bodyPr>
          <a:lstStyle/>
          <a:p>
            <a:r>
              <a:rPr lang="en-US" sz="3200" dirty="0"/>
              <a:t>Centralized Logging</a:t>
            </a:r>
          </a:p>
          <a:p>
            <a:endParaRPr lang="en-US" sz="3200" dirty="0"/>
          </a:p>
          <a:p>
            <a:r>
              <a:rPr lang="en-US" sz="3200" dirty="0"/>
              <a:t>With distributed, headless projects centralized logs to capture errors would aide in troubleshooting.</a:t>
            </a:r>
          </a:p>
          <a:p>
            <a:endParaRPr lang="en-US" dirty="0"/>
          </a:p>
          <a:p>
            <a:endParaRPr lang="en-US" dirty="0"/>
          </a:p>
        </p:txBody>
      </p:sp>
      <p:pic>
        <p:nvPicPr>
          <p:cNvPr id="17410" name="Picture 2" descr="Image result for log pile funny">
            <a:extLst>
              <a:ext uri="{FF2B5EF4-FFF2-40B4-BE49-F238E27FC236}">
                <a16:creationId xmlns:a16="http://schemas.microsoft.com/office/drawing/2014/main" id="{6D49B013-FC24-4C24-9310-D3C1AB6F8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562" y="2340161"/>
            <a:ext cx="5762625"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410"/>
                                        </p:tgtEl>
                                        <p:attrNameLst>
                                          <p:attrName>style.visibility</p:attrName>
                                        </p:attrNameLst>
                                      </p:cBhvr>
                                      <p:to>
                                        <p:strVal val="visible"/>
                                      </p:to>
                                    </p:set>
                                    <p:animEffect transition="in" filter="fade">
                                      <p:cBhvr>
                                        <p:cTn id="16"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8E41B83-C09C-4859-AB94-511A2C0BBE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9E05C4E-6F76-43EC-9537-2BA7871BBE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8434" name="Picture 2" descr="Image result for Karate kid">
            <a:extLst>
              <a:ext uri="{FF2B5EF4-FFF2-40B4-BE49-F238E27FC236}">
                <a16:creationId xmlns:a16="http://schemas.microsoft.com/office/drawing/2014/main" id="{C6BA3C19-C2C1-44D5-90D6-8883E7844A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61" r="11210" b="-1"/>
          <a:stretch/>
        </p:blipFill>
        <p:spPr bwMode="auto">
          <a:xfrm>
            <a:off x="5514959" y="988951"/>
            <a:ext cx="6533501" cy="54725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3755" y="302812"/>
            <a:ext cx="3977639" cy="1600200"/>
          </a:xfrm>
        </p:spPr>
        <p:txBody>
          <a:bodyPr anchor="b">
            <a:normAutofit/>
          </a:bodyPr>
          <a:lstStyle/>
          <a:p>
            <a:pPr algn="l"/>
            <a:r>
              <a:rPr lang="en-US" sz="3200" dirty="0"/>
              <a:t>Python is Best Suited for Most PI Projects</a:t>
            </a:r>
          </a:p>
        </p:txBody>
      </p:sp>
      <p:sp>
        <p:nvSpPr>
          <p:cNvPr id="3" name="Content Placeholder 2"/>
          <p:cNvSpPr>
            <a:spLocks noGrp="1"/>
          </p:cNvSpPr>
          <p:nvPr>
            <p:ph idx="1"/>
          </p:nvPr>
        </p:nvSpPr>
        <p:spPr>
          <a:xfrm>
            <a:off x="435935" y="2128670"/>
            <a:ext cx="5079023" cy="4527311"/>
          </a:xfrm>
        </p:spPr>
        <p:txBody>
          <a:bodyPr>
            <a:normAutofit fontScale="92500"/>
          </a:bodyPr>
          <a:lstStyle/>
          <a:p>
            <a:r>
              <a:rPr lang="en-US" sz="2400" dirty="0"/>
              <a:t>Most libraries for after market parts like </a:t>
            </a:r>
            <a:r>
              <a:rPr lang="en-US" sz="2400" dirty="0" err="1"/>
              <a:t>Adafruits</a:t>
            </a:r>
            <a:r>
              <a:rPr lang="en-US" sz="2400" dirty="0"/>
              <a:t> add-ons have Python libraries to make it easy to use them and examples… </a:t>
            </a:r>
          </a:p>
          <a:p>
            <a:endParaRPr lang="en-US" sz="2400" dirty="0"/>
          </a:p>
          <a:p>
            <a:r>
              <a:rPr lang="en-US" sz="2400" dirty="0"/>
              <a:t>Many Python Libraries for the Pi (like </a:t>
            </a:r>
            <a:r>
              <a:rPr lang="en-US" sz="2400" dirty="0" err="1"/>
              <a:t>Adafruit</a:t>
            </a:r>
            <a:r>
              <a:rPr lang="en-US" sz="2400" dirty="0"/>
              <a:t> libraries) rely on Python C extensions and </a:t>
            </a:r>
            <a:r>
              <a:rPr lang="en-US" sz="2400" dirty="0" err="1"/>
              <a:t>Jython</a:t>
            </a:r>
            <a:r>
              <a:rPr lang="en-US" sz="2400" dirty="0"/>
              <a:t> does not seem to support that.</a:t>
            </a:r>
          </a:p>
          <a:p>
            <a:endParaRPr lang="en-US" sz="2400" dirty="0"/>
          </a:p>
          <a:p>
            <a:r>
              <a:rPr lang="en-US" sz="2400" dirty="0"/>
              <a:t>Not as many resources for using other Languages.  </a:t>
            </a:r>
          </a:p>
          <a:p>
            <a:endParaRPr lang="en-US" sz="2400" dirty="0"/>
          </a:p>
          <a:p>
            <a:endParaRPr lang="en-US" sz="1600" dirty="0"/>
          </a:p>
          <a:p>
            <a:endParaRPr lang="en-US" sz="1600" dirty="0"/>
          </a:p>
        </p:txBody>
      </p:sp>
      <p:sp>
        <p:nvSpPr>
          <p:cNvPr id="4" name="Thought Bubble: Cloud 3">
            <a:extLst>
              <a:ext uri="{FF2B5EF4-FFF2-40B4-BE49-F238E27FC236}">
                <a16:creationId xmlns:a16="http://schemas.microsoft.com/office/drawing/2014/main" id="{3277AE18-36AA-4F00-8B89-3B80FC16C47A}"/>
              </a:ext>
            </a:extLst>
          </p:cNvPr>
          <p:cNvSpPr/>
          <p:nvPr/>
        </p:nvSpPr>
        <p:spPr>
          <a:xfrm>
            <a:off x="4346840" y="125058"/>
            <a:ext cx="4639236" cy="2003612"/>
          </a:xfrm>
          <a:prstGeom prst="cloudCallout">
            <a:avLst>
              <a:gd name="adj1" fmla="val 22712"/>
              <a:gd name="adj2" fmla="val 747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Python is the Best Around!</a:t>
            </a:r>
          </a:p>
        </p:txBody>
      </p:sp>
    </p:spTree>
    <p:extLst>
      <p:ext uri="{BB962C8B-B14F-4D97-AF65-F5344CB8AC3E}">
        <p14:creationId xmlns:p14="http://schemas.microsoft.com/office/powerpoint/2010/main" val="39828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Related image">
            <a:extLst>
              <a:ext uri="{FF2B5EF4-FFF2-40B4-BE49-F238E27FC236}">
                <a16:creationId xmlns:a16="http://schemas.microsoft.com/office/drawing/2014/main" id="{232468D3-CA8E-4459-B638-302B2D2E8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684" y="1515526"/>
            <a:ext cx="9395722" cy="53424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5" name="Rectangle 4">
            <a:extLst>
              <a:ext uri="{FF2B5EF4-FFF2-40B4-BE49-F238E27FC236}">
                <a16:creationId xmlns:a16="http://schemas.microsoft.com/office/drawing/2014/main" id="{1B5ABF5B-F625-4647-9843-583C9114F475}"/>
              </a:ext>
            </a:extLst>
          </p:cNvPr>
          <p:cNvSpPr/>
          <p:nvPr/>
        </p:nvSpPr>
        <p:spPr>
          <a:xfrm>
            <a:off x="926617" y="427006"/>
            <a:ext cx="10855857" cy="923330"/>
          </a:xfrm>
          <a:prstGeom prst="rect">
            <a:avLst/>
          </a:prstGeom>
          <a:noFill/>
        </p:spPr>
        <p:txBody>
          <a:bodyPr wrap="none" lIns="91440" tIns="45720" rIns="91440" bIns="45720">
            <a:spAutoFit/>
          </a:bodyPr>
          <a:lstStyle/>
          <a:p>
            <a:r>
              <a:rPr lang="en-US" sz="5400" b="1" dirty="0">
                <a:ln w="9525">
                  <a:solidFill>
                    <a:schemeClr val="bg1"/>
                  </a:solidFill>
                  <a:prstDash val="solid"/>
                </a:ln>
                <a:effectLst>
                  <a:outerShdw blurRad="12700" dist="38100" dir="2700000" algn="tl" rotWithShape="0">
                    <a:schemeClr val="bg1">
                      <a:lumMod val="50000"/>
                    </a:schemeClr>
                  </a:outerShdw>
                </a:effectLst>
              </a:rPr>
              <a:t>Innovation can take you places</a:t>
            </a:r>
          </a:p>
        </p:txBody>
      </p:sp>
    </p:spTree>
    <p:extLst>
      <p:ext uri="{BB962C8B-B14F-4D97-AF65-F5344CB8AC3E}">
        <p14:creationId xmlns:p14="http://schemas.microsoft.com/office/powerpoint/2010/main" val="2402147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EA5387D-64D8-4D6C-B109-FF4E81DF60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Image result for Questions">
            <a:extLst>
              <a:ext uri="{FF2B5EF4-FFF2-40B4-BE49-F238E27FC236}">
                <a16:creationId xmlns:a16="http://schemas.microsoft.com/office/drawing/2014/main" id="{50DD8828-85E8-4C89-A210-B7F1D4509A61}"/>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b="1211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6A9CEE-5FA0-4E82-B6B1-6C550739D57C}"/>
              </a:ext>
            </a:extLst>
          </p:cNvPr>
          <p:cNvSpPr>
            <a:spLocks noGrp="1"/>
          </p:cNvSpPr>
          <p:nvPr>
            <p:ph type="title"/>
          </p:nvPr>
        </p:nvSpPr>
        <p:spPr>
          <a:xfrm>
            <a:off x="685800" y="288062"/>
            <a:ext cx="3316941" cy="1293028"/>
          </a:xfrm>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89AFEE4F-80CF-4464-8D46-E34603A28C62}"/>
              </a:ext>
            </a:extLst>
          </p:cNvPr>
          <p:cNvSpPr>
            <a:spLocks noGrp="1"/>
          </p:cNvSpPr>
          <p:nvPr>
            <p:ph idx="1"/>
          </p:nvPr>
        </p:nvSpPr>
        <p:spPr>
          <a:xfrm>
            <a:off x="685800" y="1686188"/>
            <a:ext cx="10820400" cy="4798502"/>
          </a:xfrm>
        </p:spPr>
        <p:txBody>
          <a:bodyPr>
            <a:normAutofit/>
          </a:bodyPr>
          <a:lstStyle/>
          <a:p>
            <a:r>
              <a:rPr lang="en-US" sz="3200" dirty="0"/>
              <a:t>Come visit the Nationwide Booth  near the concession area for an up close look or for more questions.</a:t>
            </a:r>
          </a:p>
          <a:p>
            <a:endParaRPr lang="en-US" sz="3600" dirty="0"/>
          </a:p>
          <a:p>
            <a:r>
              <a:rPr lang="en-US" sz="3600" dirty="0"/>
              <a:t>Contact me:  </a:t>
            </a:r>
            <a:r>
              <a:rPr lang="en-US" sz="3600" dirty="0">
                <a:hlinkClick r:id="rId3"/>
              </a:rPr>
              <a:t>btarlton@gmail.com</a:t>
            </a:r>
            <a:endParaRPr lang="en-US" sz="3600" dirty="0"/>
          </a:p>
          <a:p>
            <a:endParaRPr lang="en-US" sz="3200" dirty="0"/>
          </a:p>
          <a:p>
            <a:r>
              <a:rPr lang="en-US" sz="4800" dirty="0"/>
              <a:t>Slides:  </a:t>
            </a:r>
            <a:r>
              <a:rPr lang="en-US" sz="4800" dirty="0">
                <a:hlinkClick r:id="rId4"/>
              </a:rPr>
              <a:t>http://bit.ly/pipaintball</a:t>
            </a:r>
            <a:endParaRPr lang="en-US" sz="4800" dirty="0"/>
          </a:p>
          <a:p>
            <a:endParaRPr lang="en-US" sz="3200" dirty="0"/>
          </a:p>
          <a:p>
            <a:endParaRPr lang="en-US" sz="3200" dirty="0"/>
          </a:p>
        </p:txBody>
      </p:sp>
    </p:spTree>
    <p:extLst>
      <p:ext uri="{BB962C8B-B14F-4D97-AF65-F5344CB8AC3E}">
        <p14:creationId xmlns:p14="http://schemas.microsoft.com/office/powerpoint/2010/main" val="1133737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1" b="23405"/>
          <a:stretch/>
        </p:blipFill>
        <p:spPr>
          <a:xfrm>
            <a:off x="5349607" y="746125"/>
            <a:ext cx="3314451" cy="3358380"/>
          </a:xfrm>
          <a:prstGeom prst="rect">
            <a:avLst/>
          </a:prstGeom>
        </p:spPr>
      </p:pic>
      <p:sp>
        <p:nvSpPr>
          <p:cNvPr id="2" name="Title 1"/>
          <p:cNvSpPr>
            <a:spLocks noGrp="1"/>
          </p:cNvSpPr>
          <p:nvPr>
            <p:ph type="title"/>
          </p:nvPr>
        </p:nvSpPr>
        <p:spPr>
          <a:xfrm>
            <a:off x="685800" y="1002025"/>
            <a:ext cx="4124396" cy="970851"/>
          </a:xfrm>
        </p:spPr>
        <p:txBody>
          <a:bodyPr anchor="b">
            <a:normAutofit/>
          </a:bodyPr>
          <a:lstStyle/>
          <a:p>
            <a:pPr algn="l"/>
            <a:r>
              <a:rPr lang="en-US" dirty="0"/>
              <a:t>Raspberry PI</a:t>
            </a:r>
          </a:p>
        </p:txBody>
      </p:sp>
      <p:sp>
        <p:nvSpPr>
          <p:cNvPr id="3" name="Content Placeholder 2"/>
          <p:cNvSpPr>
            <a:spLocks noGrp="1"/>
          </p:cNvSpPr>
          <p:nvPr>
            <p:ph idx="1"/>
          </p:nvPr>
        </p:nvSpPr>
        <p:spPr>
          <a:xfrm>
            <a:off x="685800" y="2305860"/>
            <a:ext cx="4517048" cy="3854112"/>
          </a:xfrm>
        </p:spPr>
        <p:txBody>
          <a:bodyPr>
            <a:normAutofit fontScale="92500"/>
          </a:bodyPr>
          <a:lstStyle/>
          <a:p>
            <a:r>
              <a:rPr lang="en-US" sz="3200" dirty="0"/>
              <a:t>“A small and affordable computer that you can use to learn programming.”</a:t>
            </a:r>
          </a:p>
          <a:p>
            <a:endParaRPr lang="en-US" sz="3200" dirty="0"/>
          </a:p>
          <a:p>
            <a:r>
              <a:rPr lang="en-US" sz="3200" dirty="0"/>
              <a:t>“The Raspberry Pi Foundation is a UK-based charity”</a:t>
            </a:r>
          </a:p>
          <a:p>
            <a:endParaRPr lang="en-US" sz="3200" dirty="0"/>
          </a:p>
          <a:p>
            <a:endParaRPr lang="en-US" sz="3200" dirty="0"/>
          </a:p>
          <a:p>
            <a:endParaRPr lang="en-US" sz="1600" dirty="0"/>
          </a:p>
        </p:txBody>
      </p:sp>
      <p:pic>
        <p:nvPicPr>
          <p:cNvPr id="4" name="Picture 3"/>
          <p:cNvPicPr>
            <a:picLocks noChangeAspect="1"/>
          </p:cNvPicPr>
          <p:nvPr/>
        </p:nvPicPr>
        <p:blipFill>
          <a:blip r:embed="rId3"/>
          <a:stretch>
            <a:fillRect/>
          </a:stretch>
        </p:blipFill>
        <p:spPr>
          <a:xfrm>
            <a:off x="8758671" y="3267957"/>
            <a:ext cx="3333750" cy="3400425"/>
          </a:xfrm>
          <a:prstGeom prst="rect">
            <a:avLst/>
          </a:prstGeom>
        </p:spPr>
      </p:pic>
      <p:sp>
        <p:nvSpPr>
          <p:cNvPr id="8" name="Rectangle 7"/>
          <p:cNvSpPr/>
          <p:nvPr/>
        </p:nvSpPr>
        <p:spPr>
          <a:xfrm>
            <a:off x="8810817" y="746125"/>
            <a:ext cx="3321743" cy="369332"/>
          </a:xfrm>
          <a:prstGeom prst="rect">
            <a:avLst/>
          </a:prstGeom>
        </p:spPr>
        <p:txBody>
          <a:bodyPr wrap="none">
            <a:spAutoFit/>
          </a:bodyPr>
          <a:lstStyle/>
          <a:p>
            <a:r>
              <a:rPr lang="en-US" dirty="0"/>
              <a:t>https://www.raspberrypi.org</a:t>
            </a:r>
          </a:p>
        </p:txBody>
      </p:sp>
      <p:pic>
        <p:nvPicPr>
          <p:cNvPr id="10" name="Picture 9"/>
          <p:cNvPicPr>
            <a:picLocks noChangeAspect="1"/>
          </p:cNvPicPr>
          <p:nvPr/>
        </p:nvPicPr>
        <p:blipFill>
          <a:blip r:embed="rId4"/>
          <a:stretch>
            <a:fillRect/>
          </a:stretch>
        </p:blipFill>
        <p:spPr>
          <a:xfrm>
            <a:off x="9755556" y="1191235"/>
            <a:ext cx="1432264" cy="1799439"/>
          </a:xfrm>
          <a:prstGeom prst="rect">
            <a:avLst/>
          </a:prstGeom>
        </p:spPr>
      </p:pic>
      <p:sp>
        <p:nvSpPr>
          <p:cNvPr id="11" name="Content Placeholder 2"/>
          <p:cNvSpPr txBox="1">
            <a:spLocks/>
          </p:cNvSpPr>
          <p:nvPr/>
        </p:nvSpPr>
        <p:spPr>
          <a:xfrm>
            <a:off x="4956955" y="4381788"/>
            <a:ext cx="3853862" cy="22865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“Put the power of digital making into the hands of people all over the world, so they are capable of understanding and shaping our increasingly digital world, able to solve the problems that matter to them, and equipped for the jobs of the future.”</a:t>
            </a:r>
            <a:endParaRPr lang="en-US" sz="3200" dirty="0"/>
          </a:p>
          <a:p>
            <a:endParaRPr lang="en-US" sz="1600" dirty="0"/>
          </a:p>
        </p:txBody>
      </p:sp>
    </p:spTree>
    <p:extLst>
      <p:ext uri="{BB962C8B-B14F-4D97-AF65-F5344CB8AC3E}">
        <p14:creationId xmlns:p14="http://schemas.microsoft.com/office/powerpoint/2010/main" val="25134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9CEE-5FA0-4E82-B6B1-6C550739D57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89AFEE4F-80CF-4464-8D46-E34603A28C62}"/>
              </a:ext>
            </a:extLst>
          </p:cNvPr>
          <p:cNvSpPr>
            <a:spLocks noGrp="1"/>
          </p:cNvSpPr>
          <p:nvPr>
            <p:ph idx="1"/>
          </p:nvPr>
        </p:nvSpPr>
        <p:spPr>
          <a:xfrm>
            <a:off x="685800" y="764373"/>
            <a:ext cx="10820400" cy="6198780"/>
          </a:xfrm>
        </p:spPr>
        <p:txBody>
          <a:bodyPr>
            <a:normAutofit lnSpcReduction="10000"/>
          </a:bodyPr>
          <a:lstStyle/>
          <a:p>
            <a:r>
              <a:rPr lang="en-US" dirty="0"/>
              <a:t>My Git Repo: </a:t>
            </a:r>
            <a:r>
              <a:rPr lang="en-US" dirty="0">
                <a:hlinkClick r:id="rId2"/>
              </a:rPr>
              <a:t>https://github.com/javaplus</a:t>
            </a:r>
            <a:endParaRPr lang="en-US" dirty="0"/>
          </a:p>
          <a:p>
            <a:r>
              <a:rPr lang="en-US" dirty="0">
                <a:hlinkClick r:id="rId3"/>
              </a:rPr>
              <a:t>https://www.raspberrypi.org/</a:t>
            </a:r>
            <a:endParaRPr lang="en-US" dirty="0"/>
          </a:p>
          <a:p>
            <a:r>
              <a:rPr lang="en-US" dirty="0">
                <a:hlinkClick r:id="rId4"/>
              </a:rPr>
              <a:t>https://www.adafruit.com/</a:t>
            </a:r>
            <a:endParaRPr lang="en-US" dirty="0"/>
          </a:p>
          <a:p>
            <a:r>
              <a:rPr lang="en-US" dirty="0"/>
              <a:t>7 Segment Display:</a:t>
            </a:r>
          </a:p>
          <a:p>
            <a:r>
              <a:rPr lang="en-US" dirty="0">
                <a:hlinkClick r:id="rId5"/>
              </a:rPr>
              <a:t>https://www.adafruit.com/product/1270</a:t>
            </a:r>
            <a:endParaRPr lang="en-US" dirty="0"/>
          </a:p>
          <a:p>
            <a:r>
              <a:rPr lang="en-US" dirty="0">
                <a:hlinkClick r:id="rId6"/>
              </a:rPr>
              <a:t>https://chicagodist.com/products/adafruit-1-2-4-digit-7-segment-display-w-i2c-backpack-red</a:t>
            </a:r>
            <a:endParaRPr lang="en-US" dirty="0"/>
          </a:p>
          <a:p>
            <a:r>
              <a:rPr lang="en-US" dirty="0"/>
              <a:t>Sound Card for Pi Zero:</a:t>
            </a:r>
          </a:p>
          <a:p>
            <a:r>
              <a:rPr lang="en-US" dirty="0">
                <a:hlinkClick r:id="rId7"/>
              </a:rPr>
              <a:t>SYBA external USB Stereo Sound Adapter for Windows, Mac, Linux Extra Audio Source with Microphone SD-CM-UAUD</a:t>
            </a:r>
            <a:endParaRPr lang="en-US" dirty="0"/>
          </a:p>
          <a:p>
            <a:r>
              <a:rPr lang="en-US" dirty="0"/>
              <a:t>USB Speakers:</a:t>
            </a:r>
          </a:p>
          <a:p>
            <a:r>
              <a:rPr lang="en-US" dirty="0">
                <a:hlinkClick r:id="rId8"/>
              </a:rPr>
              <a:t>SUPVIN Portable Mini Clip-On USB Powered Stereo Multimedia Speaker </a:t>
            </a:r>
            <a:r>
              <a:rPr lang="en-US" dirty="0" err="1">
                <a:hlinkClick r:id="rId8"/>
              </a:rPr>
              <a:t>Soundbar</a:t>
            </a:r>
            <a:r>
              <a:rPr lang="en-US" dirty="0">
                <a:hlinkClick r:id="rId8"/>
              </a:rPr>
              <a:t> for Notebook Laptop PC Desktop Tablet Black</a:t>
            </a:r>
            <a:endParaRPr lang="en-US" dirty="0"/>
          </a:p>
          <a:p>
            <a:r>
              <a:rPr lang="en-US" dirty="0"/>
              <a:t>Battery Backup To Power Pi:</a:t>
            </a:r>
          </a:p>
          <a:p>
            <a:r>
              <a:rPr lang="en-US" dirty="0" err="1">
                <a:hlinkClick r:id="rId9"/>
              </a:rPr>
              <a:t>Aibocn</a:t>
            </a:r>
            <a:r>
              <a:rPr lang="en-US" dirty="0">
                <a:hlinkClick r:id="rId9"/>
              </a:rPr>
              <a:t> Power Bank 10,000mAh External Battery Charger with Flashlight for Apple Phone iPad Samsung Galaxy Smartphones Tablet</a:t>
            </a:r>
            <a:endParaRPr lang="en-US" dirty="0"/>
          </a:p>
          <a:p>
            <a:endParaRPr lang="en-US" dirty="0"/>
          </a:p>
          <a:p>
            <a:endParaRPr lang="en-US" dirty="0"/>
          </a:p>
        </p:txBody>
      </p:sp>
    </p:spTree>
    <p:extLst>
      <p:ext uri="{BB962C8B-B14F-4D97-AF65-F5344CB8AC3E}">
        <p14:creationId xmlns:p14="http://schemas.microsoft.com/office/powerpoint/2010/main" val="3265557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AECC-C00D-4D22-B61B-C9013193CA3E}"/>
              </a:ext>
            </a:extLst>
          </p:cNvPr>
          <p:cNvSpPr>
            <a:spLocks noGrp="1"/>
          </p:cNvSpPr>
          <p:nvPr>
            <p:ph type="title"/>
          </p:nvPr>
        </p:nvSpPr>
        <p:spPr>
          <a:xfrm>
            <a:off x="7180728" y="307172"/>
            <a:ext cx="3922059" cy="1293028"/>
          </a:xfrm>
        </p:spPr>
        <p:txBody>
          <a:bodyPr/>
          <a:lstStyle/>
          <a:p>
            <a:r>
              <a:rPr lang="en-US" dirty="0"/>
              <a:t>Resources…</a:t>
            </a:r>
          </a:p>
        </p:txBody>
      </p:sp>
      <p:sp>
        <p:nvSpPr>
          <p:cNvPr id="3" name="Content Placeholder 2">
            <a:extLst>
              <a:ext uri="{FF2B5EF4-FFF2-40B4-BE49-F238E27FC236}">
                <a16:creationId xmlns:a16="http://schemas.microsoft.com/office/drawing/2014/main" id="{8DA0289D-7CBA-4F7B-B968-D46CD68CBCA7}"/>
              </a:ext>
            </a:extLst>
          </p:cNvPr>
          <p:cNvSpPr>
            <a:spLocks noGrp="1"/>
          </p:cNvSpPr>
          <p:nvPr>
            <p:ph idx="1"/>
          </p:nvPr>
        </p:nvSpPr>
        <p:spPr>
          <a:xfrm>
            <a:off x="640976" y="1453326"/>
            <a:ext cx="10820400" cy="5697690"/>
          </a:xfrm>
        </p:spPr>
        <p:txBody>
          <a:bodyPr/>
          <a:lstStyle/>
          <a:p>
            <a:r>
              <a:rPr lang="en-US" dirty="0"/>
              <a:t>Banana Plugs:</a:t>
            </a:r>
          </a:p>
          <a:p>
            <a:r>
              <a:rPr lang="en-US" dirty="0" err="1">
                <a:hlinkClick r:id="rId2"/>
              </a:rPr>
              <a:t>Blulu</a:t>
            </a:r>
            <a:r>
              <a:rPr lang="en-US" dirty="0">
                <a:hlinkClick r:id="rId2"/>
              </a:rPr>
              <a:t> 30 Pairs Banana Plug Male Female Bullet Connector Replacements for ESC Battery and Motors, Golden (3.5 mm)</a:t>
            </a:r>
            <a:endParaRPr lang="en-US" dirty="0"/>
          </a:p>
          <a:p>
            <a:r>
              <a:rPr lang="en-US" dirty="0"/>
              <a:t>H-Bridge:</a:t>
            </a:r>
          </a:p>
          <a:p>
            <a:r>
              <a:rPr lang="en-US" dirty="0">
                <a:hlinkClick r:id="rId3"/>
              </a:rPr>
              <a:t>Double BTS7960B DC 43A Stepper Motor Driver H-Bridge PWM Driver Board Module for Arduino Smart Car</a:t>
            </a:r>
            <a:endParaRPr lang="en-US" dirty="0"/>
          </a:p>
          <a:p>
            <a:r>
              <a:rPr lang="en-US" dirty="0"/>
              <a:t>Instructions for H Bridge:</a:t>
            </a:r>
          </a:p>
          <a:p>
            <a:r>
              <a:rPr lang="en-US" dirty="0">
                <a:hlinkClick r:id="rId4"/>
              </a:rPr>
              <a:t>http://www.instructables.com/id/Motor-Driver-BTS7960-43A/</a:t>
            </a:r>
            <a:endParaRPr lang="en-US" dirty="0"/>
          </a:p>
          <a:p>
            <a:r>
              <a:rPr lang="en-US" dirty="0"/>
              <a:t>Remote Control with Arduino:</a:t>
            </a:r>
          </a:p>
          <a:p>
            <a:r>
              <a:rPr lang="en-US" dirty="0">
                <a:hlinkClick r:id="rId5"/>
              </a:rPr>
              <a:t>https://www.sparkfun.com/tutorials/348</a:t>
            </a:r>
            <a:endParaRPr lang="en-US" dirty="0"/>
          </a:p>
          <a:p>
            <a:endParaRPr lang="en-US" dirty="0"/>
          </a:p>
          <a:p>
            <a:endParaRPr lang="en-US" dirty="0"/>
          </a:p>
        </p:txBody>
      </p:sp>
    </p:spTree>
    <p:extLst>
      <p:ext uri="{BB962C8B-B14F-4D97-AF65-F5344CB8AC3E}">
        <p14:creationId xmlns:p14="http://schemas.microsoft.com/office/powerpoint/2010/main" val="301705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9CF4-DB19-4858-953F-2867AEA81A2E}"/>
              </a:ext>
            </a:extLst>
          </p:cNvPr>
          <p:cNvSpPr>
            <a:spLocks noGrp="1"/>
          </p:cNvSpPr>
          <p:nvPr>
            <p:ph type="title"/>
          </p:nvPr>
        </p:nvSpPr>
        <p:spPr>
          <a:xfrm>
            <a:off x="6274965" y="210700"/>
            <a:ext cx="5670958" cy="653366"/>
          </a:xfrm>
        </p:spPr>
        <p:txBody>
          <a:bodyPr>
            <a:normAutofit fontScale="90000"/>
          </a:bodyPr>
          <a:lstStyle/>
          <a:p>
            <a:r>
              <a:rPr lang="en-US" dirty="0"/>
              <a:t>Pi Model Comparison</a:t>
            </a:r>
          </a:p>
        </p:txBody>
      </p:sp>
      <p:graphicFrame>
        <p:nvGraphicFramePr>
          <p:cNvPr id="4" name="Content Placeholder 3">
            <a:extLst>
              <a:ext uri="{FF2B5EF4-FFF2-40B4-BE49-F238E27FC236}">
                <a16:creationId xmlns:a16="http://schemas.microsoft.com/office/drawing/2014/main" id="{FBC709CD-1A12-4592-8E05-CDC95BC824E8}"/>
              </a:ext>
            </a:extLst>
          </p:cNvPr>
          <p:cNvGraphicFramePr>
            <a:graphicFrameLocks noGrp="1"/>
          </p:cNvGraphicFramePr>
          <p:nvPr>
            <p:ph idx="1"/>
            <p:extLst>
              <p:ext uri="{D42A27DB-BD31-4B8C-83A1-F6EECF244321}">
                <p14:modId xmlns:p14="http://schemas.microsoft.com/office/powerpoint/2010/main" val="3823461754"/>
              </p:ext>
            </p:extLst>
          </p:nvPr>
        </p:nvGraphicFramePr>
        <p:xfrm>
          <a:off x="377504" y="2325582"/>
          <a:ext cx="11391363" cy="4048760"/>
        </p:xfrm>
        <a:graphic>
          <a:graphicData uri="http://schemas.openxmlformats.org/drawingml/2006/table">
            <a:tbl>
              <a:tblPr firstRow="1" bandRow="1">
                <a:tableStyleId>{5C22544A-7EE6-4342-B048-85BDC9FD1C3A}</a:tableStyleId>
              </a:tblPr>
              <a:tblGrid>
                <a:gridCol w="2383052">
                  <a:extLst>
                    <a:ext uri="{9D8B030D-6E8A-4147-A177-3AD203B41FA5}">
                      <a16:colId xmlns:a16="http://schemas.microsoft.com/office/drawing/2014/main" val="791097420"/>
                    </a:ext>
                  </a:extLst>
                </a:gridCol>
                <a:gridCol w="4371764">
                  <a:extLst>
                    <a:ext uri="{9D8B030D-6E8A-4147-A177-3AD203B41FA5}">
                      <a16:colId xmlns:a16="http://schemas.microsoft.com/office/drawing/2014/main" val="1849430498"/>
                    </a:ext>
                  </a:extLst>
                </a:gridCol>
                <a:gridCol w="4636547">
                  <a:extLst>
                    <a:ext uri="{9D8B030D-6E8A-4147-A177-3AD203B41FA5}">
                      <a16:colId xmlns:a16="http://schemas.microsoft.com/office/drawing/2014/main" val="2627163126"/>
                    </a:ext>
                  </a:extLst>
                </a:gridCol>
              </a:tblGrid>
              <a:tr h="370840">
                <a:tc>
                  <a:txBody>
                    <a:bodyPr/>
                    <a:lstStyle/>
                    <a:p>
                      <a:r>
                        <a:rPr lang="en-US" sz="1600" dirty="0"/>
                        <a:t>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 3 B+</a:t>
                      </a:r>
                    </a:p>
                    <a:p>
                      <a:endParaRPr lang="en-US" dirty="0"/>
                    </a:p>
                  </a:txBody>
                  <a:tcPr/>
                </a:tc>
                <a:tc>
                  <a:txBody>
                    <a:bodyPr/>
                    <a:lstStyle/>
                    <a:p>
                      <a:r>
                        <a:rPr lang="en-US" dirty="0"/>
                        <a:t>Pi Zero W</a:t>
                      </a:r>
                    </a:p>
                  </a:txBody>
                  <a:tcPr/>
                </a:tc>
                <a:extLst>
                  <a:ext uri="{0D108BD9-81ED-4DB2-BD59-A6C34878D82A}">
                    <a16:rowId xmlns:a16="http://schemas.microsoft.com/office/drawing/2014/main" val="1929889437"/>
                  </a:ext>
                </a:extLst>
              </a:tr>
              <a:tr h="370840">
                <a:tc>
                  <a:txBody>
                    <a:bodyPr/>
                    <a:lstStyle/>
                    <a:p>
                      <a:r>
                        <a:rPr lang="en-US" dirty="0">
                          <a:solidFill>
                            <a:srgbClr val="FF0000"/>
                          </a:solidFill>
                        </a:rPr>
                        <a:t>Price:</a:t>
                      </a:r>
                    </a:p>
                  </a:txBody>
                  <a:tcPr/>
                </a:tc>
                <a:tc>
                  <a:txBody>
                    <a:bodyPr/>
                    <a:lstStyle/>
                    <a:p>
                      <a:r>
                        <a:rPr lang="en-US" dirty="0"/>
                        <a:t>$35</a:t>
                      </a:r>
                    </a:p>
                  </a:txBody>
                  <a:tcPr/>
                </a:tc>
                <a:tc>
                  <a:txBody>
                    <a:bodyPr/>
                    <a:lstStyle/>
                    <a:p>
                      <a:r>
                        <a:rPr lang="en-US" dirty="0"/>
                        <a:t>$10 - $15</a:t>
                      </a:r>
                    </a:p>
                  </a:txBody>
                  <a:tcPr/>
                </a:tc>
                <a:extLst>
                  <a:ext uri="{0D108BD9-81ED-4DB2-BD59-A6C34878D82A}">
                    <a16:rowId xmlns:a16="http://schemas.microsoft.com/office/drawing/2014/main" val="2611760771"/>
                  </a:ext>
                </a:extLst>
              </a:tr>
              <a:tr h="370840">
                <a:tc>
                  <a:txBody>
                    <a:bodyPr/>
                    <a:lstStyle/>
                    <a:p>
                      <a:r>
                        <a:rPr lang="en-US" dirty="0">
                          <a:solidFill>
                            <a:srgbClr val="FF0000"/>
                          </a:solidFill>
                        </a:rPr>
                        <a:t>Processor:</a:t>
                      </a:r>
                    </a:p>
                  </a:txBody>
                  <a:tcPr/>
                </a:tc>
                <a:tc>
                  <a:txBody>
                    <a:bodyPr/>
                    <a:lstStyle/>
                    <a:p>
                      <a:r>
                        <a:rPr lang="en-US" dirty="0"/>
                        <a:t>Quad  1.4GHz (standard Pi 3 1.2GHz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core1GHz</a:t>
                      </a:r>
                    </a:p>
                    <a:p>
                      <a:endParaRPr lang="en-US" dirty="0"/>
                    </a:p>
                  </a:txBody>
                  <a:tcPr/>
                </a:tc>
                <a:extLst>
                  <a:ext uri="{0D108BD9-81ED-4DB2-BD59-A6C34878D82A}">
                    <a16:rowId xmlns:a16="http://schemas.microsoft.com/office/drawing/2014/main" val="374510491"/>
                  </a:ext>
                </a:extLst>
              </a:tr>
              <a:tr h="370840">
                <a:tc>
                  <a:txBody>
                    <a:bodyPr/>
                    <a:lstStyle/>
                    <a:p>
                      <a:r>
                        <a:rPr lang="en-US" dirty="0">
                          <a:solidFill>
                            <a:srgbClr val="FF0000"/>
                          </a:solidFill>
                        </a:rPr>
                        <a:t>Memory:</a:t>
                      </a:r>
                    </a:p>
                  </a:txBody>
                  <a:tcPr/>
                </a:tc>
                <a:tc>
                  <a:txBody>
                    <a:bodyPr/>
                    <a:lstStyle/>
                    <a:p>
                      <a:r>
                        <a:rPr lang="en-US" dirty="0"/>
                        <a:t>1 GB DDR2</a:t>
                      </a:r>
                    </a:p>
                  </a:txBody>
                  <a:tcPr/>
                </a:tc>
                <a:tc>
                  <a:txBody>
                    <a:bodyPr/>
                    <a:lstStyle/>
                    <a:p>
                      <a:r>
                        <a:rPr lang="en-US" dirty="0"/>
                        <a:t>512MB</a:t>
                      </a:r>
                    </a:p>
                  </a:txBody>
                  <a:tcPr/>
                </a:tc>
                <a:extLst>
                  <a:ext uri="{0D108BD9-81ED-4DB2-BD59-A6C34878D82A}">
                    <a16:rowId xmlns:a16="http://schemas.microsoft.com/office/drawing/2014/main" val="403368301"/>
                  </a:ext>
                </a:extLst>
              </a:tr>
              <a:tr h="370840">
                <a:tc>
                  <a:txBody>
                    <a:bodyPr/>
                    <a:lstStyle/>
                    <a:p>
                      <a:r>
                        <a:rPr lang="en-US" dirty="0">
                          <a:solidFill>
                            <a:srgbClr val="FF0000"/>
                          </a:solidFill>
                        </a:rPr>
                        <a:t>USB Ports:</a:t>
                      </a:r>
                    </a:p>
                  </a:txBody>
                  <a:tcPr/>
                </a:tc>
                <a:tc>
                  <a:txBody>
                    <a:bodyPr/>
                    <a:lstStyle/>
                    <a:p>
                      <a:r>
                        <a:rPr lang="en-US" dirty="0"/>
                        <a:t>4 USB</a:t>
                      </a:r>
                    </a:p>
                  </a:txBody>
                  <a:tcPr/>
                </a:tc>
                <a:tc>
                  <a:txBody>
                    <a:bodyPr/>
                    <a:lstStyle/>
                    <a:p>
                      <a:r>
                        <a:rPr lang="en-US" dirty="0"/>
                        <a:t>1 micro USB</a:t>
                      </a:r>
                    </a:p>
                  </a:txBody>
                  <a:tcPr/>
                </a:tc>
                <a:extLst>
                  <a:ext uri="{0D108BD9-81ED-4DB2-BD59-A6C34878D82A}">
                    <a16:rowId xmlns:a16="http://schemas.microsoft.com/office/drawing/2014/main" val="3122062028"/>
                  </a:ext>
                </a:extLst>
              </a:tr>
              <a:tr h="370840">
                <a:tc>
                  <a:txBody>
                    <a:bodyPr/>
                    <a:lstStyle/>
                    <a:p>
                      <a:r>
                        <a:rPr lang="en-US" dirty="0">
                          <a:solidFill>
                            <a:srgbClr val="FF0000"/>
                          </a:solidFill>
                        </a:rPr>
                        <a:t>HDMI :</a:t>
                      </a:r>
                    </a:p>
                  </a:txBody>
                  <a:tcPr/>
                </a:tc>
                <a:tc>
                  <a:txBody>
                    <a:bodyPr/>
                    <a:lstStyle/>
                    <a:p>
                      <a:r>
                        <a:rPr lang="en-US" dirty="0"/>
                        <a:t>1 standard</a:t>
                      </a:r>
                    </a:p>
                  </a:txBody>
                  <a:tcPr/>
                </a:tc>
                <a:tc>
                  <a:txBody>
                    <a:bodyPr/>
                    <a:lstStyle/>
                    <a:p>
                      <a:r>
                        <a:rPr lang="en-US" dirty="0"/>
                        <a:t>1 mini</a:t>
                      </a:r>
                    </a:p>
                  </a:txBody>
                  <a:tcPr/>
                </a:tc>
                <a:extLst>
                  <a:ext uri="{0D108BD9-81ED-4DB2-BD59-A6C34878D82A}">
                    <a16:rowId xmlns:a16="http://schemas.microsoft.com/office/drawing/2014/main" val="2407777336"/>
                  </a:ext>
                </a:extLst>
              </a:tr>
              <a:tr h="370840">
                <a:tc>
                  <a:txBody>
                    <a:bodyPr/>
                    <a:lstStyle/>
                    <a:p>
                      <a:r>
                        <a:rPr lang="en-US" dirty="0">
                          <a:solidFill>
                            <a:srgbClr val="FF0000"/>
                          </a:solidFill>
                        </a:rPr>
                        <a:t>Audio:</a:t>
                      </a:r>
                    </a:p>
                  </a:txBody>
                  <a:tcPr/>
                </a:tc>
                <a:tc>
                  <a:txBody>
                    <a:bodyPr/>
                    <a:lstStyle/>
                    <a:p>
                      <a:r>
                        <a:rPr lang="en-US" dirty="0">
                          <a:solidFill>
                            <a:schemeClr val="bg1"/>
                          </a:solidFill>
                        </a:rPr>
                        <a:t>3.5mm Jack</a:t>
                      </a:r>
                    </a:p>
                  </a:txBody>
                  <a:tcPr/>
                </a:tc>
                <a:tc>
                  <a:txBody>
                    <a:bodyPr/>
                    <a:lstStyle/>
                    <a:p>
                      <a:r>
                        <a:rPr lang="en-US" dirty="0">
                          <a:solidFill>
                            <a:schemeClr val="bg1"/>
                          </a:solidFill>
                        </a:rPr>
                        <a:t>N/A</a:t>
                      </a:r>
                    </a:p>
                  </a:txBody>
                  <a:tcPr/>
                </a:tc>
                <a:extLst>
                  <a:ext uri="{0D108BD9-81ED-4DB2-BD59-A6C34878D82A}">
                    <a16:rowId xmlns:a16="http://schemas.microsoft.com/office/drawing/2014/main" val="370559934"/>
                  </a:ext>
                </a:extLst>
              </a:tr>
              <a:tr h="370840">
                <a:tc>
                  <a:txBody>
                    <a:bodyPr/>
                    <a:lstStyle/>
                    <a:p>
                      <a:r>
                        <a:rPr lang="en-US" dirty="0">
                          <a:solidFill>
                            <a:srgbClr val="FF0000"/>
                          </a:solidFill>
                        </a:rPr>
                        <a:t>Uses:</a:t>
                      </a:r>
                    </a:p>
                  </a:txBody>
                  <a:tcPr/>
                </a:tc>
                <a:tc>
                  <a:txBody>
                    <a:bodyPr/>
                    <a:lstStyle/>
                    <a:p>
                      <a:r>
                        <a:rPr lang="en-US" dirty="0">
                          <a:solidFill>
                            <a:schemeClr val="bg1"/>
                          </a:solidFill>
                        </a:rPr>
                        <a:t>Desktop learning</a:t>
                      </a:r>
                    </a:p>
                    <a:p>
                      <a:r>
                        <a:rPr lang="en-US" dirty="0">
                          <a:solidFill>
                            <a:schemeClr val="bg1"/>
                          </a:solidFill>
                        </a:rPr>
                        <a:t>Server or Heavy processing</a:t>
                      </a:r>
                    </a:p>
                  </a:txBody>
                  <a:tcPr/>
                </a:tc>
                <a:tc>
                  <a:txBody>
                    <a:bodyPr/>
                    <a:lstStyle/>
                    <a:p>
                      <a:r>
                        <a:rPr lang="en-US" dirty="0">
                          <a:solidFill>
                            <a:schemeClr val="bg1"/>
                          </a:solidFill>
                        </a:rPr>
                        <a:t>Less process intensive tasks that need connectivity.  (e.g. Motion activated camera that uploads to the cloud)</a:t>
                      </a:r>
                    </a:p>
                  </a:txBody>
                  <a:tcPr/>
                </a:tc>
                <a:extLst>
                  <a:ext uri="{0D108BD9-81ED-4DB2-BD59-A6C34878D82A}">
                    <a16:rowId xmlns:a16="http://schemas.microsoft.com/office/drawing/2014/main" val="3009561866"/>
                  </a:ext>
                </a:extLst>
              </a:tr>
            </a:tbl>
          </a:graphicData>
        </a:graphic>
      </p:graphicFrame>
      <p:pic>
        <p:nvPicPr>
          <p:cNvPr id="5" name="Picture 4">
            <a:extLst>
              <a:ext uri="{FF2B5EF4-FFF2-40B4-BE49-F238E27FC236}">
                <a16:creationId xmlns:a16="http://schemas.microsoft.com/office/drawing/2014/main" id="{9E14C3E3-7182-443C-94C9-7FF5961CB9DD}"/>
              </a:ext>
            </a:extLst>
          </p:cNvPr>
          <p:cNvPicPr>
            <a:picLocks noChangeAspect="1"/>
          </p:cNvPicPr>
          <p:nvPr/>
        </p:nvPicPr>
        <p:blipFill>
          <a:blip r:embed="rId2"/>
          <a:stretch>
            <a:fillRect/>
          </a:stretch>
        </p:blipFill>
        <p:spPr>
          <a:xfrm>
            <a:off x="1653050" y="93345"/>
            <a:ext cx="3416100" cy="2232237"/>
          </a:xfrm>
          <a:prstGeom prst="rect">
            <a:avLst/>
          </a:prstGeom>
        </p:spPr>
      </p:pic>
      <p:pic>
        <p:nvPicPr>
          <p:cNvPr id="1026" name="Picture 2" descr="http://socialcompare.com/u/1702/raspberry-pi-zero-wireless_2a41b6425a33b614e7480934f06df2fa.jpg">
            <a:extLst>
              <a:ext uri="{FF2B5EF4-FFF2-40B4-BE49-F238E27FC236}">
                <a16:creationId xmlns:a16="http://schemas.microsoft.com/office/drawing/2014/main" id="{C9A6A099-A955-4F04-BCB4-40D991A4D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752" y="983777"/>
            <a:ext cx="2399181" cy="1128757"/>
          </a:xfrm>
          <a:prstGeom prst="rect">
            <a:avLst/>
          </a:prstGeom>
          <a:noFill/>
          <a:extLst>
            <a:ext uri="{909E8E84-426E-40DD-AFC4-6F175D3DCCD1}">
              <a14:hiddenFill xmlns:a14="http://schemas.microsoft.com/office/drawing/2010/main">
                <a:solidFill>
                  <a:srgbClr val="FFFFFF"/>
                </a:solidFill>
              </a14:hiddenFill>
            </a:ext>
          </a:extLst>
        </p:spPr>
      </p:pic>
      <p:sp>
        <p:nvSpPr>
          <p:cNvPr id="7" name="Callout: Line 6">
            <a:extLst>
              <a:ext uri="{FF2B5EF4-FFF2-40B4-BE49-F238E27FC236}">
                <a16:creationId xmlns:a16="http://schemas.microsoft.com/office/drawing/2014/main" id="{3AA08D8D-CF43-4366-9FA5-78EC69DCAACC}"/>
              </a:ext>
            </a:extLst>
          </p:cNvPr>
          <p:cNvSpPr/>
          <p:nvPr/>
        </p:nvSpPr>
        <p:spPr>
          <a:xfrm>
            <a:off x="497150" y="387656"/>
            <a:ext cx="736847" cy="648070"/>
          </a:xfrm>
          <a:prstGeom prst="borderCallout1">
            <a:avLst>
              <a:gd name="adj1" fmla="val 58476"/>
              <a:gd name="adj2" fmla="val 98896"/>
              <a:gd name="adj3" fmla="val 76884"/>
              <a:gd name="adj4" fmla="val 1484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 3</a:t>
            </a:r>
          </a:p>
        </p:txBody>
      </p:sp>
      <p:sp>
        <p:nvSpPr>
          <p:cNvPr id="9" name="Callout: Line 8">
            <a:extLst>
              <a:ext uri="{FF2B5EF4-FFF2-40B4-BE49-F238E27FC236}">
                <a16:creationId xmlns:a16="http://schemas.microsoft.com/office/drawing/2014/main" id="{43CBCF55-6D6D-4F0E-8B94-6982A9C1321E}"/>
              </a:ext>
            </a:extLst>
          </p:cNvPr>
          <p:cNvSpPr/>
          <p:nvPr/>
        </p:nvSpPr>
        <p:spPr>
          <a:xfrm>
            <a:off x="10246311" y="983777"/>
            <a:ext cx="736847" cy="648070"/>
          </a:xfrm>
          <a:prstGeom prst="borderCallout1">
            <a:avLst>
              <a:gd name="adj1" fmla="val 43408"/>
              <a:gd name="adj2" fmla="val -2309"/>
              <a:gd name="adj3" fmla="val 87843"/>
              <a:gd name="adj4" fmla="val -109418"/>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 Zero </a:t>
            </a:r>
          </a:p>
        </p:txBody>
      </p:sp>
    </p:spTree>
    <p:extLst>
      <p:ext uri="{BB962C8B-B14F-4D97-AF65-F5344CB8AC3E}">
        <p14:creationId xmlns:p14="http://schemas.microsoft.com/office/powerpoint/2010/main" val="390065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5" name="Picture 4"/>
          <p:cNvPicPr>
            <a:picLocks noChangeAspect="1"/>
          </p:cNvPicPr>
          <p:nvPr/>
        </p:nvPicPr>
        <p:blipFill>
          <a:blip r:embed="rId3"/>
          <a:stretch>
            <a:fillRect/>
          </a:stretch>
        </p:blipFill>
        <p:spPr>
          <a:xfrm>
            <a:off x="5308258" y="2882899"/>
            <a:ext cx="6533501" cy="3974546"/>
          </a:xfrm>
          <a:prstGeom prst="rect">
            <a:avLst/>
          </a:prstGeom>
        </p:spPr>
      </p:pic>
      <p:sp>
        <p:nvSpPr>
          <p:cNvPr id="2" name="Title 1"/>
          <p:cNvSpPr>
            <a:spLocks noGrp="1"/>
          </p:cNvSpPr>
          <p:nvPr>
            <p:ph type="title"/>
          </p:nvPr>
        </p:nvSpPr>
        <p:spPr>
          <a:xfrm>
            <a:off x="778078" y="302812"/>
            <a:ext cx="3977639" cy="1600200"/>
          </a:xfrm>
        </p:spPr>
        <p:txBody>
          <a:bodyPr anchor="b">
            <a:normAutofit/>
          </a:bodyPr>
          <a:lstStyle/>
          <a:p>
            <a:pPr algn="l"/>
            <a:r>
              <a:rPr lang="en-US" sz="3200" dirty="0"/>
              <a:t>Arduino </a:t>
            </a:r>
          </a:p>
        </p:txBody>
      </p:sp>
      <p:sp>
        <p:nvSpPr>
          <p:cNvPr id="3" name="Content Placeholder 2"/>
          <p:cNvSpPr>
            <a:spLocks noGrp="1"/>
          </p:cNvSpPr>
          <p:nvPr>
            <p:ph idx="1"/>
          </p:nvPr>
        </p:nvSpPr>
        <p:spPr>
          <a:xfrm>
            <a:off x="545284" y="2129682"/>
            <a:ext cx="4681057" cy="4297484"/>
          </a:xfrm>
        </p:spPr>
        <p:txBody>
          <a:bodyPr>
            <a:normAutofit/>
          </a:bodyPr>
          <a:lstStyle/>
          <a:p>
            <a:pPr marL="0" indent="0">
              <a:buNone/>
            </a:pPr>
            <a:endParaRPr lang="en-US" sz="1800" dirty="0"/>
          </a:p>
          <a:p>
            <a:r>
              <a:rPr lang="en-US" sz="2400" dirty="0"/>
              <a:t>“Open-source electronics platform  (microcontroller) based on easy-to-use hardware and software.”</a:t>
            </a:r>
          </a:p>
          <a:p>
            <a:endParaRPr lang="en-US" sz="2400" dirty="0"/>
          </a:p>
          <a:p>
            <a:r>
              <a:rPr lang="en-US" dirty="0"/>
              <a:t> </a:t>
            </a:r>
            <a:r>
              <a:rPr lang="en-US" sz="2400" dirty="0"/>
              <a:t>A microcontroller is a simple computer that can run one program at a time, over and over again.</a:t>
            </a:r>
            <a:endParaRPr lang="en-US" sz="2000" dirty="0"/>
          </a:p>
        </p:txBody>
      </p:sp>
      <p:pic>
        <p:nvPicPr>
          <p:cNvPr id="2050" name="Picture 2" descr="Image result for arduino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2252" y="252534"/>
            <a:ext cx="3496811" cy="23778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72475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1B3354-7E9B-48B9-8386-492F6FD6D92D}"/>
              </a:ext>
            </a:extLst>
          </p:cNvPr>
          <p:cNvPicPr>
            <a:picLocks noChangeAspect="1"/>
          </p:cNvPicPr>
          <p:nvPr/>
        </p:nvPicPr>
        <p:blipFill rotWithShape="1">
          <a:blip r:embed="rId2"/>
          <a:srcRect l="19252" r="24253"/>
          <a:stretch/>
        </p:blipFill>
        <p:spPr>
          <a:xfrm>
            <a:off x="5304147" y="10"/>
            <a:ext cx="6887853" cy="6857990"/>
          </a:xfrm>
          <a:prstGeom prst="rect">
            <a:avLst/>
          </a:prstGeom>
        </p:spPr>
      </p:pic>
      <p:sp>
        <p:nvSpPr>
          <p:cNvPr id="2" name="Title 1"/>
          <p:cNvSpPr>
            <a:spLocks noGrp="1"/>
          </p:cNvSpPr>
          <p:nvPr>
            <p:ph type="title"/>
          </p:nvPr>
        </p:nvSpPr>
        <p:spPr>
          <a:xfrm>
            <a:off x="685799" y="382187"/>
            <a:ext cx="3977639" cy="1600200"/>
          </a:xfrm>
        </p:spPr>
        <p:txBody>
          <a:bodyPr anchor="b">
            <a:normAutofit/>
          </a:bodyPr>
          <a:lstStyle/>
          <a:p>
            <a:pPr algn="l"/>
            <a:r>
              <a:rPr lang="en-US" sz="3200" dirty="0"/>
              <a:t>Starting a PI Project</a:t>
            </a:r>
          </a:p>
        </p:txBody>
      </p:sp>
      <p:sp>
        <p:nvSpPr>
          <p:cNvPr id="3" name="Content Placeholder 2"/>
          <p:cNvSpPr>
            <a:spLocks noGrp="1"/>
          </p:cNvSpPr>
          <p:nvPr>
            <p:ph idx="1"/>
          </p:nvPr>
        </p:nvSpPr>
        <p:spPr>
          <a:xfrm>
            <a:off x="489098" y="2364573"/>
            <a:ext cx="4699590" cy="3854112"/>
          </a:xfrm>
        </p:spPr>
        <p:txBody>
          <a:bodyPr>
            <a:normAutofit/>
          </a:bodyPr>
          <a:lstStyle/>
          <a:p>
            <a:r>
              <a:rPr lang="en-US" sz="3600" dirty="0"/>
              <a:t>How to use a PI?</a:t>
            </a:r>
          </a:p>
          <a:p>
            <a:endParaRPr lang="en-US" sz="3600" dirty="0"/>
          </a:p>
          <a:p>
            <a:endParaRPr lang="en-US" sz="1600" dirty="0"/>
          </a:p>
          <a:p>
            <a:endParaRPr lang="en-US" sz="1600" dirty="0"/>
          </a:p>
        </p:txBody>
      </p:sp>
      <p:pic>
        <p:nvPicPr>
          <p:cNvPr id="8" name="Picture 7">
            <a:extLst>
              <a:ext uri="{FF2B5EF4-FFF2-40B4-BE49-F238E27FC236}">
                <a16:creationId xmlns:a16="http://schemas.microsoft.com/office/drawing/2014/main" id="{84C97913-453E-4038-A8CC-97F452FA58DC}"/>
              </a:ext>
            </a:extLst>
          </p:cNvPr>
          <p:cNvPicPr>
            <a:picLocks noChangeAspect="1"/>
          </p:cNvPicPr>
          <p:nvPr/>
        </p:nvPicPr>
        <p:blipFill>
          <a:blip r:embed="rId3"/>
          <a:stretch>
            <a:fillRect/>
          </a:stretch>
        </p:blipFill>
        <p:spPr>
          <a:xfrm>
            <a:off x="685799" y="3282429"/>
            <a:ext cx="4341218" cy="2170609"/>
          </a:xfrm>
          <a:prstGeom prst="rect">
            <a:avLst/>
          </a:prstGeom>
          <a:solidFill>
            <a:schemeClr val="tx2"/>
          </a:solidFill>
        </p:spPr>
      </p:pic>
    </p:spTree>
    <p:extLst>
      <p:ext uri="{BB962C8B-B14F-4D97-AF65-F5344CB8AC3E}">
        <p14:creationId xmlns:p14="http://schemas.microsoft.com/office/powerpoint/2010/main" val="108929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AFACB860962148B98546CEDECDE115" ma:contentTypeVersion="0" ma:contentTypeDescription="Create a new document." ma:contentTypeScope="" ma:versionID="aa8dffe0161e78c7ca1cf5d17b0e8fe2">
  <xsd:schema xmlns:xsd="http://www.w3.org/2001/XMLSchema" xmlns:xs="http://www.w3.org/2001/XMLSchema" xmlns:p="http://schemas.microsoft.com/office/2006/metadata/properties" targetNamespace="http://schemas.microsoft.com/office/2006/metadata/properties" ma:root="true" ma:fieldsID="9b8c40b33001703903ab8ae3ef447d1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39965-12F6-495A-A6C6-A6661A0B5432}">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FD891922-3001-43F1-973D-CFA7EFB2B7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F501801-56C3-4448-9AB6-DD88A01858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16225</TotalTime>
  <Words>1478</Words>
  <Application>Microsoft Office PowerPoint</Application>
  <PresentationFormat>Widescreen</PresentationFormat>
  <Paragraphs>312</Paragraphs>
  <Slides>61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Century Gothic</vt:lpstr>
      <vt:lpstr>Wingdings</vt:lpstr>
      <vt:lpstr>Vapor Trail</vt:lpstr>
      <vt:lpstr>Pi, Python, and PaintbalL? Innovating with affordable Tech </vt:lpstr>
      <vt:lpstr>My Experience/ Background</vt:lpstr>
      <vt:lpstr>GOALS…</vt:lpstr>
      <vt:lpstr>GOALS…</vt:lpstr>
      <vt:lpstr>GOALS…</vt:lpstr>
      <vt:lpstr>Raspberry PI</vt:lpstr>
      <vt:lpstr>Pi Model Comparison</vt:lpstr>
      <vt:lpstr>Arduino </vt:lpstr>
      <vt:lpstr>Starting a PI Project</vt:lpstr>
      <vt:lpstr>Setting up the PI </vt:lpstr>
      <vt:lpstr>POwer</vt:lpstr>
      <vt:lpstr>Other Power Options</vt:lpstr>
      <vt:lpstr>Keyboard and Display</vt:lpstr>
      <vt:lpstr>Starter Kit</vt:lpstr>
      <vt:lpstr>PowerPoint Presentation</vt:lpstr>
      <vt:lpstr>The Story</vt:lpstr>
      <vt:lpstr>Christian Youth Development</vt:lpstr>
      <vt:lpstr>Annual Ohio State Vs Michigan Game</vt:lpstr>
      <vt:lpstr>Problems</vt:lpstr>
      <vt:lpstr>PowerPoint Presentation</vt:lpstr>
      <vt:lpstr>PowerPoint Presentation</vt:lpstr>
      <vt:lpstr>PowerPoint Presentation</vt:lpstr>
      <vt:lpstr>My Solution:  Distributed Speaking timERs</vt:lpstr>
      <vt:lpstr>PowerPoint Presentation</vt:lpstr>
      <vt:lpstr>Digital Display</vt:lpstr>
      <vt:lpstr>7 Segment Display</vt:lpstr>
      <vt:lpstr>Some assembly required!!!!</vt:lpstr>
      <vt:lpstr>Learning About Electronics</vt:lpstr>
      <vt:lpstr>Controlling CLOCK Display</vt:lpstr>
      <vt:lpstr>How do we communicate</vt:lpstr>
      <vt:lpstr>Keeping Time</vt:lpstr>
      <vt:lpstr>Communicating Across PIes</vt:lpstr>
      <vt:lpstr>Mosquitto and MQTT</vt:lpstr>
      <vt:lpstr>REST CALLS to RASPBERRY PIes</vt:lpstr>
      <vt:lpstr>REST CALLS In Python</vt:lpstr>
      <vt:lpstr>Making them talk!!!</vt:lpstr>
      <vt:lpstr>DEMO TIME</vt:lpstr>
      <vt:lpstr>Now the Cool Stuff…</vt:lpstr>
      <vt:lpstr>PowerPoint Presentation</vt:lpstr>
      <vt:lpstr>PowerPoint Presentation</vt:lpstr>
      <vt:lpstr>Latest Project</vt:lpstr>
      <vt:lpstr>Latest Project</vt:lpstr>
      <vt:lpstr>Latest Project </vt:lpstr>
      <vt:lpstr>Moving Motors</vt:lpstr>
      <vt:lpstr>Latest Project </vt:lpstr>
      <vt:lpstr>Lessons learned</vt:lpstr>
      <vt:lpstr>PowerPoint Presentation</vt:lpstr>
      <vt:lpstr>Useful Tips</vt:lpstr>
      <vt:lpstr>Volt Meter</vt:lpstr>
      <vt:lpstr>Walk Away</vt:lpstr>
      <vt:lpstr>Things Change… where to find help</vt:lpstr>
      <vt:lpstr>Use the source</vt:lpstr>
      <vt:lpstr>Document  the things!</vt:lpstr>
      <vt:lpstr>Document in ReaDMe.MD</vt:lpstr>
      <vt:lpstr>ScrIPT the Things! Ansible</vt:lpstr>
      <vt:lpstr>Things I wished I’d done or known</vt:lpstr>
      <vt:lpstr>Python is Best Suited for Most PI Projects</vt:lpstr>
      <vt:lpstr>PowerPoint Presentation</vt:lpstr>
      <vt:lpstr>Questions?</vt:lpstr>
      <vt:lpstr>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RaspberryPi’s, and Paintball Oh MY</dc:title>
  <dc:creator>Tarlton, Barry P</dc:creator>
  <cp:lastModifiedBy>Tarlton, Barry P</cp:lastModifiedBy>
  <cp:revision>140</cp:revision>
  <cp:lastPrinted>2018-05-03T17:34:43Z</cp:lastPrinted>
  <dcterms:created xsi:type="dcterms:W3CDTF">2017-10-09T23:39:27Z</dcterms:created>
  <dcterms:modified xsi:type="dcterms:W3CDTF">2018-05-16T19:11:39Z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0x0101004FAFACB860962148B98546CEDECDE115</vt:lpwstr>
  </property>
  <property fmtid="{D5CDD505-2E9C-101B-9397-08002B2CF9AE}" pid="3" name="IsMyDocuments">
    <vt:bool>true</vt:bool>
  </property>
</Properties>
</file>